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14" r:id="rId2"/>
    <p:sldId id="381" r:id="rId3"/>
    <p:sldId id="387" r:id="rId4"/>
    <p:sldId id="419" r:id="rId5"/>
    <p:sldId id="391" r:id="rId6"/>
    <p:sldId id="420" r:id="rId7"/>
    <p:sldId id="421" r:id="rId8"/>
    <p:sldId id="422" r:id="rId9"/>
    <p:sldId id="423" r:id="rId10"/>
    <p:sldId id="424" r:id="rId11"/>
    <p:sldId id="425" r:id="rId12"/>
    <p:sldId id="392" r:id="rId13"/>
    <p:sldId id="438" r:id="rId14"/>
    <p:sldId id="439" r:id="rId15"/>
    <p:sldId id="443" r:id="rId16"/>
    <p:sldId id="444" r:id="rId17"/>
    <p:sldId id="435" r:id="rId18"/>
    <p:sldId id="437" r:id="rId19"/>
    <p:sldId id="442" r:id="rId20"/>
    <p:sldId id="440" r:id="rId21"/>
    <p:sldId id="429" r:id="rId22"/>
    <p:sldId id="430" r:id="rId23"/>
    <p:sldId id="433" r:id="rId24"/>
    <p:sldId id="434" r:id="rId25"/>
    <p:sldId id="431" r:id="rId26"/>
    <p:sldId id="432" r:id="rId27"/>
    <p:sldId id="426" r:id="rId28"/>
    <p:sldId id="413" r:id="rId29"/>
    <p:sldId id="427" r:id="rId30"/>
    <p:sldId id="428" r:id="rId31"/>
  </p:sldIdLst>
  <p:sldSz cx="9906000" cy="6858000" type="A4"/>
  <p:notesSz cx="9144000" cy="6858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1pPr>
    <a:lvl2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2pPr>
    <a:lvl3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3pPr>
    <a:lvl4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4pPr>
    <a:lvl5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5pPr>
    <a:lvl6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6pPr>
    <a:lvl7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7pPr>
    <a:lvl8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8pPr>
    <a:lvl9pPr marL="0" marR="40639" indent="406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제목 없는 구역" id="{52AD5701-9DCC-46CB-8606-E6A262B05B60}">
          <p14:sldIdLst>
            <p14:sldId id="314"/>
            <p14:sldId id="381"/>
            <p14:sldId id="387"/>
            <p14:sldId id="419"/>
            <p14:sldId id="391"/>
            <p14:sldId id="420"/>
            <p14:sldId id="421"/>
            <p14:sldId id="422"/>
            <p14:sldId id="423"/>
            <p14:sldId id="424"/>
            <p14:sldId id="425"/>
            <p14:sldId id="392"/>
            <p14:sldId id="438"/>
            <p14:sldId id="439"/>
            <p14:sldId id="443"/>
            <p14:sldId id="444"/>
            <p14:sldId id="435"/>
            <p14:sldId id="437"/>
            <p14:sldId id="442"/>
            <p14:sldId id="440"/>
            <p14:sldId id="429"/>
            <p14:sldId id="430"/>
            <p14:sldId id="433"/>
            <p14:sldId id="434"/>
            <p14:sldId id="431"/>
            <p14:sldId id="432"/>
            <p14:sldId id="426"/>
            <p14:sldId id="413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5"/>
    <a:srgbClr val="3D8BB7"/>
    <a:srgbClr val="A6A6A6"/>
    <a:srgbClr val="CDE3EF"/>
    <a:srgbClr val="39516D"/>
    <a:srgbClr val="97C4DD"/>
    <a:srgbClr val="2A6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2" autoAdjust="0"/>
    <p:restoredTop sz="91281" autoAdjust="0"/>
  </p:normalViewPr>
  <p:slideViewPr>
    <p:cSldViewPr snapToGrid="0">
      <p:cViewPr>
        <p:scale>
          <a:sx n="33" d="100"/>
          <a:sy n="33" d="100"/>
        </p:scale>
        <p:origin x="645" y="13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894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3160637-F58C-D7C7-9314-D0D3D2FDED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836E35-E4EA-73C0-2086-104CC5117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C904-A4CC-44EE-A70D-85A014567EAA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BA2A6E-E0F5-7EDD-9913-B77745F7F0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3755FB-A457-B51C-E8D3-116983A80E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B289B-E254-4BEC-9247-54E2ED537A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5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9245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+mj-lt"/>
        <a:ea typeface="+mj-ea"/>
        <a:cs typeface="+mj-cs"/>
        <a:sym typeface="Lucida Grande"/>
      </a:defRPr>
    </a:lvl1pPr>
    <a:lvl2pPr indent="228600" defTabSz="584200" latinLnBrk="0">
      <a:defRPr sz="2200">
        <a:latin typeface="+mj-lt"/>
        <a:ea typeface="+mj-ea"/>
        <a:cs typeface="+mj-cs"/>
        <a:sym typeface="Lucida Grande"/>
      </a:defRPr>
    </a:lvl2pPr>
    <a:lvl3pPr indent="457200" defTabSz="584200" latinLnBrk="0">
      <a:defRPr sz="2200">
        <a:latin typeface="+mj-lt"/>
        <a:ea typeface="+mj-ea"/>
        <a:cs typeface="+mj-cs"/>
        <a:sym typeface="Lucida Grande"/>
      </a:defRPr>
    </a:lvl3pPr>
    <a:lvl4pPr indent="685800" defTabSz="584200" latinLnBrk="0">
      <a:defRPr sz="2200">
        <a:latin typeface="+mj-lt"/>
        <a:ea typeface="+mj-ea"/>
        <a:cs typeface="+mj-cs"/>
        <a:sym typeface="Lucida Grande"/>
      </a:defRPr>
    </a:lvl4pPr>
    <a:lvl5pPr indent="914400" defTabSz="584200" latinLnBrk="0">
      <a:defRPr sz="2200">
        <a:latin typeface="+mj-lt"/>
        <a:ea typeface="+mj-ea"/>
        <a:cs typeface="+mj-cs"/>
        <a:sym typeface="Lucida Grande"/>
      </a:defRPr>
    </a:lvl5pPr>
    <a:lvl6pPr indent="1143000" defTabSz="584200" latinLnBrk="0">
      <a:defRPr sz="2200">
        <a:latin typeface="+mj-lt"/>
        <a:ea typeface="+mj-ea"/>
        <a:cs typeface="+mj-cs"/>
        <a:sym typeface="Lucida Grande"/>
      </a:defRPr>
    </a:lvl6pPr>
    <a:lvl7pPr indent="1371600" defTabSz="584200" latinLnBrk="0">
      <a:defRPr sz="2200">
        <a:latin typeface="+mj-lt"/>
        <a:ea typeface="+mj-ea"/>
        <a:cs typeface="+mj-cs"/>
        <a:sym typeface="Lucida Grande"/>
      </a:defRPr>
    </a:lvl7pPr>
    <a:lvl8pPr indent="1600200" defTabSz="584200" latinLnBrk="0">
      <a:defRPr sz="2200">
        <a:latin typeface="+mj-lt"/>
        <a:ea typeface="+mj-ea"/>
        <a:cs typeface="+mj-cs"/>
        <a:sym typeface="Lucida Grande"/>
      </a:defRPr>
    </a:lvl8pPr>
    <a:lvl9pPr indent="1828800" defTabSz="584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964296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55AE-6FC4-26B9-613E-3FED2A80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13420110-A2AF-A914-381B-6B7557CA0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45CB1ED3-BE3C-1A06-A5AF-847CB83BAE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1618021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DCEC-76F0-9F20-7B9F-240999EA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A29502CE-8604-B5B7-EE37-0929563E2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B2689E24-9A35-8C49-0744-2BE1E7B51A6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3987070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C5910-1938-BEFB-2236-5A589A25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83D9C2E8-F7D3-3947-86A9-953BC344D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20B68D27-7235-5AA4-546C-15C92DD7A90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106062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D24C-45AF-8E33-C7A6-599FEF7E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477626A9-0634-A81C-526A-DD8E1AD7E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F554C374-1BFE-4D71-19B5-FF99C6CBC5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3968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BCF4-FE2E-489E-0AE5-A1C90784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A72CD927-C90F-D753-568B-D5A8A0F54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EB1B5F0A-4BB3-6C26-D336-95C9A655F1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455582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1E77-D73B-05BB-D0EE-19DAE57E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FC5A545-D848-514D-6D23-F47B77C3D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955C5CCF-FABF-352A-3CB1-E99C2D2E742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87803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D0F6-15B0-FEDB-DFFD-71B73976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58074414-916F-C925-F731-11CB4BE42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02F0C1FC-722D-F977-D3EC-B391AA483A6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399621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92A49-8007-09FF-F1CC-2B91904B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2B915635-5901-BB0B-EAE3-D8C514D75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DCD0BF44-4335-B964-0817-F193CD2BDE5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826838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E427E-7061-F670-D05B-EF2E7966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7826EEF-79B6-2235-8B95-1DB748FCA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54B9A9D5-D6D1-0734-2BAE-4D7C12F3A4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15461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D32DB-B115-455D-495F-D928E4578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6CFBB4C8-6AE2-E2E9-4C9D-2E194996A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E11FF743-770A-1955-CD78-22ED2CE997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70963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4012882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19CE-D4A9-14D2-5616-7155A48B3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E61F3FB7-712E-DF43-9BD9-2FE7A0A25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FC1E6908-6AE3-0B63-A544-465FD07897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82002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B1DC2-7510-70BC-F03E-1BC1F0D2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9D28BE01-64E3-7DE1-178B-9455A086E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819AA00E-5008-412B-D4E1-F0DCC8C544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57799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1ED77-2DA2-E60D-BE29-F8D86818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8DDBFC9-04CE-5351-6044-E6B698104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533F1188-7701-25D6-DBE9-FB56DE10FA1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916454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AAD6-0992-B9A8-9570-1E7959A4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231136CE-8029-BC72-B000-23A904076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C8490955-9CEC-1AE2-6A2A-EB7CDF799C9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552732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B7369-54F9-3D3B-BC8E-5394C4DC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6D5A1150-E5BE-85DC-39B6-8B0D455B1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047E27E0-51F6-69DA-71A8-7653A94255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465946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1F9DC-8408-0D17-A382-F27D581B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7CB768E0-F4EA-F341-28CC-CD035DDB0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86129EDE-EBFA-F107-91AF-4171FB62FC2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756232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26317-1C43-BF78-6153-3DD9B695C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5A4CC879-598B-BC25-A778-221D57708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9527906D-84D0-17CF-9063-564E363D7F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713999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60B8-0C74-AE96-9F9A-BD39A92FA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C4EA9C7-BFF3-F34C-1AFE-A00E5ECC3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874E15EE-CC95-0BB6-76C1-238800077A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540178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75C03-9D54-3F46-3736-D7A2690D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3731FA22-DE9A-6186-8B50-9D2869127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C8387C5C-8A3C-2B4C-849F-56E99EE8628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552089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C8681-01F6-10C7-9279-4F613D2E7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28DF94A1-3743-DDEA-72A1-454D4D0F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61C8281B-9AE4-3B0F-ED5E-C9D617FB830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6971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62A6B-E1D9-2BD2-6D34-C3EDF640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8A4CDA4A-2B26-4F54-20A9-B5D2C300B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B69810BF-9C45-55C7-E209-E82C2254E0B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4370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7766E-FC08-2E6C-9EAC-05B165C42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8F2D5741-6AC7-AF47-AC41-098381BC1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AEB0B28A-382C-3E43-C573-784104A4883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8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300"/>
              </a:spcBef>
              <a:buSzPct val="155000"/>
              <a:buNone/>
            </a:pPr>
            <a:r>
              <a:rPr lang="ko-KR" altLang="en-US" sz="1800" dirty="0">
                <a:latin typeface="+mj-ea"/>
                <a:ea typeface="+mj-ea"/>
                <a:sym typeface="Arial" panose="020B0604020202020204" pitchFamily="34" charset="0"/>
              </a:rPr>
              <a:t>컨설턴트 제언 사항</a:t>
            </a:r>
            <a:endParaRPr lang="en-US" altLang="ko-KR" sz="1800" dirty="0">
              <a:latin typeface="+mj-ea"/>
              <a:ea typeface="+mj-ea"/>
              <a:sym typeface="Arial" panose="020B0604020202020204" pitchFamily="34" charset="0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“</a:t>
            </a:r>
            <a:r>
              <a:rPr lang="ko-KR" altLang="en-US" sz="1600" dirty="0">
                <a:latin typeface="+mj-ea"/>
                <a:ea typeface="+mj-ea"/>
              </a:rPr>
              <a:t>유형요인 중 </a:t>
            </a:r>
            <a:r>
              <a:rPr lang="en-US" altLang="ko-KR" sz="1600" dirty="0">
                <a:latin typeface="+mj-ea"/>
                <a:ea typeface="+mj-ea"/>
              </a:rPr>
              <a:t>“~</a:t>
            </a:r>
            <a:r>
              <a:rPr lang="ko-KR" altLang="en-US" sz="1600" dirty="0">
                <a:latin typeface="+mj-ea"/>
                <a:ea typeface="+mj-ea"/>
              </a:rPr>
              <a:t>하기</a:t>
            </a:r>
            <a:r>
              <a:rPr lang="en-US" altLang="ko-KR" sz="1600" dirty="0">
                <a:latin typeface="+mj-ea"/>
                <a:ea typeface="+mj-ea"/>
              </a:rPr>
              <a:t>”, “~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  <a:r>
              <a:rPr lang="ko-KR" altLang="en-US" sz="1600" dirty="0">
                <a:latin typeface="+mj-ea"/>
                <a:ea typeface="+mj-ea"/>
              </a:rPr>
              <a:t>로 정의된 항목들은 리더십 스타일 또는 팀 구성원 모두가 동의하는 팀 내부적인 규정이나 규율로도 해석할 수 있으나</a:t>
            </a:r>
            <a:r>
              <a:rPr lang="en-US" altLang="ko-KR" sz="1600" dirty="0">
                <a:latin typeface="+mj-ea"/>
                <a:ea typeface="+mj-ea"/>
              </a:rPr>
              <a:t>,  </a:t>
            </a:r>
            <a:r>
              <a:rPr lang="ko-KR" altLang="en-US" sz="1600" dirty="0">
                <a:latin typeface="+mj-ea"/>
                <a:ea typeface="+mj-ea"/>
              </a:rPr>
              <a:t>사명선언문 작성 시에는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보다 구체적인 기능항목으로 도출하실 필요가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예를 들어 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결과보다 과정중시</a:t>
            </a:r>
            <a:r>
              <a:rPr lang="en-US" altLang="ko-KR" sz="1600" dirty="0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600" dirty="0">
                <a:latin typeface="+mj-ea"/>
                <a:ea typeface="+mj-ea"/>
              </a:rPr>
              <a:t>는 통상의 회의 구조 상에서는 업무진척 사항 내지 평가지표  기준 달성율 정도만을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점검 했다면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해당 주차에서 특별히 경험한 장애요인은 없는지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수행 중인 업무에서 충분히 몰입하고 있는지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역량에 한계를 느끼거나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업무동기가 저하되진 않았는지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점검하는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세션을 기존 회의에 추가하는 것을 공식화할 수 있습니다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혹은 평가지표를 조정함을 공식화할 수도 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업무과정 상 역량이나 의지의 강화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배양을 지원하는 별도의 절차나 </a:t>
            </a:r>
            <a:endParaRPr lang="en-US" altLang="ko-KR" sz="1600" dirty="0">
              <a:latin typeface="+mj-ea"/>
              <a:ea typeface="+mj-ea"/>
            </a:endParaRPr>
          </a:p>
          <a:p>
            <a:pPr indent="0" hangingPunct="1">
              <a:spcBef>
                <a:spcPts val="300"/>
              </a:spcBef>
              <a:buSzPct val="155000"/>
            </a:pPr>
            <a:r>
              <a:rPr lang="en-US" altLang="ko-KR" sz="1600" dirty="0">
                <a:latin typeface="+mj-ea"/>
                <a:ea typeface="+mj-ea"/>
              </a:rPr>
              <a:t>  </a:t>
            </a:r>
            <a:r>
              <a:rPr lang="ko-KR" altLang="en-US" sz="1600" dirty="0">
                <a:latin typeface="+mj-ea"/>
                <a:ea typeface="+mj-ea"/>
              </a:rPr>
              <a:t>방식을 공식적으로 추가해 볼 수도 있습니다</a:t>
            </a:r>
            <a:r>
              <a:rPr lang="en-US" altLang="ko-KR" sz="1600" dirty="0">
                <a:latin typeface="+mj-ea"/>
                <a:ea typeface="+mj-ea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2529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E6D04-6571-4CA7-D085-8D465B97D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4A767EC6-263A-5DBE-7904-6C7164BD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F45EB8F6-4177-3E5B-EB54-01F7A9732A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69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7D7CE-1835-CB78-F8E4-A746A4897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112F5D12-C6CD-09B0-07BD-8A7831BD1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9528AA0E-9C3F-CA4F-8862-F200480584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3966308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DF492-8566-E896-12FE-50F040DA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C1E40AA0-1A64-F439-CA4E-FF656ECE2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774CEA2D-BD70-B5BE-946A-E9F3FE72192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170395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57DF-4F33-F285-CA42-536A018C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4B38052B-2E99-6933-220E-9580A75A2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09D8F26B-0382-5692-1C43-837E9EE7C70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2540252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0E97C-5859-3D87-19C4-EBF7E874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EC3CF0BD-1CC8-C068-2FC5-4BD98330B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4647880B-4B0B-8607-271B-ACF9771E7E2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1436872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1A71A-DB37-9947-6628-D900CD2F7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B3AA334C-F519-F9EE-282F-CF23348D3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A0C71633-3A64-9392-915C-2E0F1CC628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/>
            </a:lvl1pPr>
          </a:lstStyle>
          <a:p>
            <a:r>
              <a:t>이 업무디자인 5단계를 가지고, 우리 일이 좀더 즐거움과 의미와 성장을 강화하도록 설계할수 있다고 한다. 이것을 퍼포먼스 싸이클 이라고 한다 </a:t>
            </a:r>
          </a:p>
        </p:txBody>
      </p:sp>
    </p:spTree>
    <p:extLst>
      <p:ext uri="{BB962C8B-B14F-4D97-AF65-F5344CB8AC3E}">
        <p14:creationId xmlns:p14="http://schemas.microsoft.com/office/powerpoint/2010/main" val="388899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AC0510-5C24-91EE-9EA7-EDCF72F1507D}"/>
              </a:ext>
            </a:extLst>
          </p:cNvPr>
          <p:cNvCxnSpPr>
            <a:cxnSpLocks/>
          </p:cNvCxnSpPr>
          <p:nvPr userDrawn="1"/>
        </p:nvCxnSpPr>
        <p:spPr>
          <a:xfrm>
            <a:off x="266145" y="817778"/>
            <a:ext cx="9373710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9978834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AC0510-5C24-91EE-9EA7-EDCF72F1507D}"/>
              </a:ext>
            </a:extLst>
          </p:cNvPr>
          <p:cNvCxnSpPr>
            <a:cxnSpLocks/>
          </p:cNvCxnSpPr>
          <p:nvPr userDrawn="1"/>
        </p:nvCxnSpPr>
        <p:spPr>
          <a:xfrm>
            <a:off x="266145" y="817778"/>
            <a:ext cx="9373710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68C15-F0A5-94A1-B368-1D6D63DB2CBC}"/>
              </a:ext>
            </a:extLst>
          </p:cNvPr>
          <p:cNvSpPr/>
          <p:nvPr userDrawn="1"/>
        </p:nvSpPr>
        <p:spPr>
          <a:xfrm>
            <a:off x="246539" y="1010222"/>
            <a:ext cx="9418161" cy="552200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38E01F-29A3-3C79-99B6-FEC9319DA9D2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5050EA-248F-AE63-8077-BCA333D3A65C}"/>
              </a:ext>
            </a:extLst>
          </p:cNvPr>
          <p:cNvCxnSpPr>
            <a:cxnSpLocks/>
          </p:cNvCxnSpPr>
          <p:nvPr userDrawn="1"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4">
            <a:extLst>
              <a:ext uri="{FF2B5EF4-FFF2-40B4-BE49-F238E27FC236}">
                <a16:creationId xmlns:a16="http://schemas.microsoft.com/office/drawing/2014/main" id="{8991921A-77AF-34A7-270B-3A56EA41FF35}"/>
              </a:ext>
            </a:extLst>
          </p:cNvPr>
          <p:cNvSpPr txBox="1">
            <a:spLocks/>
          </p:cNvSpPr>
          <p:nvPr userDrawn="1"/>
        </p:nvSpPr>
        <p:spPr>
          <a:xfrm>
            <a:off x="455585" y="1244740"/>
            <a:ext cx="919131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8" name="제목 14">
            <a:extLst>
              <a:ext uri="{FF2B5EF4-FFF2-40B4-BE49-F238E27FC236}">
                <a16:creationId xmlns:a16="http://schemas.microsoft.com/office/drawing/2014/main" id="{41358E09-91F7-0EFF-8AC0-139F223D81AA}"/>
              </a:ext>
            </a:extLst>
          </p:cNvPr>
          <p:cNvSpPr txBox="1">
            <a:spLocks/>
          </p:cNvSpPr>
          <p:nvPr userDrawn="1"/>
        </p:nvSpPr>
        <p:spPr>
          <a:xfrm>
            <a:off x="401088" y="2169691"/>
            <a:ext cx="1024680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9" name="제목 14">
            <a:extLst>
              <a:ext uri="{FF2B5EF4-FFF2-40B4-BE49-F238E27FC236}">
                <a16:creationId xmlns:a16="http://schemas.microsoft.com/office/drawing/2014/main" id="{3F222C96-EAB6-2921-F934-8144F95FE63D}"/>
              </a:ext>
            </a:extLst>
          </p:cNvPr>
          <p:cNvSpPr txBox="1">
            <a:spLocks/>
          </p:cNvSpPr>
          <p:nvPr userDrawn="1"/>
        </p:nvSpPr>
        <p:spPr>
          <a:xfrm>
            <a:off x="296219" y="4120258"/>
            <a:ext cx="1227781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ECF461-232C-3833-0BB3-112E34DC895D}"/>
              </a:ext>
            </a:extLst>
          </p:cNvPr>
          <p:cNvCxnSpPr>
            <a:cxnSpLocks/>
          </p:cNvCxnSpPr>
          <p:nvPr userDrawn="1"/>
        </p:nvCxnSpPr>
        <p:spPr>
          <a:xfrm>
            <a:off x="306223" y="29462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4">
            <a:extLst>
              <a:ext uri="{FF2B5EF4-FFF2-40B4-BE49-F238E27FC236}">
                <a16:creationId xmlns:a16="http://schemas.microsoft.com/office/drawing/2014/main" id="{C510CD2C-F5DA-70B0-790C-327174ED14E9}"/>
              </a:ext>
            </a:extLst>
          </p:cNvPr>
          <p:cNvSpPr txBox="1">
            <a:spLocks/>
          </p:cNvSpPr>
          <p:nvPr userDrawn="1"/>
        </p:nvSpPr>
        <p:spPr>
          <a:xfrm>
            <a:off x="296219" y="5858039"/>
            <a:ext cx="1227781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6242E3-3B89-4C02-165A-D106A6BC5B70}"/>
              </a:ext>
            </a:extLst>
          </p:cNvPr>
          <p:cNvCxnSpPr>
            <a:cxnSpLocks/>
          </p:cNvCxnSpPr>
          <p:nvPr userDrawn="1"/>
        </p:nvCxnSpPr>
        <p:spPr>
          <a:xfrm>
            <a:off x="306223" y="545739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67372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AC0510-5C24-91EE-9EA7-EDCF72F1507D}"/>
              </a:ext>
            </a:extLst>
          </p:cNvPr>
          <p:cNvCxnSpPr>
            <a:cxnSpLocks/>
          </p:cNvCxnSpPr>
          <p:nvPr userDrawn="1"/>
        </p:nvCxnSpPr>
        <p:spPr>
          <a:xfrm>
            <a:off x="266145" y="817778"/>
            <a:ext cx="9373710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68C15-F0A5-94A1-B368-1D6D63DB2CBC}"/>
              </a:ext>
            </a:extLst>
          </p:cNvPr>
          <p:cNvSpPr/>
          <p:nvPr userDrawn="1"/>
        </p:nvSpPr>
        <p:spPr>
          <a:xfrm>
            <a:off x="246539" y="1010222"/>
            <a:ext cx="9418161" cy="552200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139172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AC0510-5C24-91EE-9EA7-EDCF72F1507D}"/>
              </a:ext>
            </a:extLst>
          </p:cNvPr>
          <p:cNvCxnSpPr>
            <a:cxnSpLocks/>
          </p:cNvCxnSpPr>
          <p:nvPr userDrawn="1"/>
        </p:nvCxnSpPr>
        <p:spPr>
          <a:xfrm>
            <a:off x="266145" y="817778"/>
            <a:ext cx="9373710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68C15-F0A5-94A1-B368-1D6D63DB2CBC}"/>
              </a:ext>
            </a:extLst>
          </p:cNvPr>
          <p:cNvSpPr/>
          <p:nvPr userDrawn="1"/>
        </p:nvSpPr>
        <p:spPr>
          <a:xfrm>
            <a:off x="246539" y="1010222"/>
            <a:ext cx="9418161" cy="552200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38E01F-29A3-3C79-99B6-FEC9319DA9D2}"/>
              </a:ext>
            </a:extLst>
          </p:cNvPr>
          <p:cNvCxnSpPr>
            <a:cxnSpLocks/>
          </p:cNvCxnSpPr>
          <p:nvPr userDrawn="1"/>
        </p:nvCxnSpPr>
        <p:spPr>
          <a:xfrm>
            <a:off x="1524000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4">
            <a:extLst>
              <a:ext uri="{FF2B5EF4-FFF2-40B4-BE49-F238E27FC236}">
                <a16:creationId xmlns:a16="http://schemas.microsoft.com/office/drawing/2014/main" id="{3F222C96-EAB6-2921-F934-8144F95FE63D}"/>
              </a:ext>
            </a:extLst>
          </p:cNvPr>
          <p:cNvSpPr txBox="1">
            <a:spLocks/>
          </p:cNvSpPr>
          <p:nvPr userDrawn="1"/>
        </p:nvSpPr>
        <p:spPr>
          <a:xfrm>
            <a:off x="296219" y="3766489"/>
            <a:ext cx="1227781" cy="364365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</p:spTree>
    <p:extLst>
      <p:ext uri="{BB962C8B-B14F-4D97-AF65-F5344CB8AC3E}">
        <p14:creationId xmlns:p14="http://schemas.microsoft.com/office/powerpoint/2010/main" val="36340975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네트웍스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네트웍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22054" cy="691405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인터뷰시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72" y="-4396"/>
            <a:ext cx="9924344" cy="4059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do2learn_com_20111227_145120.png" descr="do2learn_com_20111227_1451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0000">
            <a:off x="8608131" y="12089"/>
            <a:ext cx="1343731" cy="5671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" name="그룹"/>
          <p:cNvGrpSpPr/>
          <p:nvPr/>
        </p:nvGrpSpPr>
        <p:grpSpPr>
          <a:xfrm>
            <a:off x="7448988" y="471464"/>
            <a:ext cx="1926174" cy="323165"/>
            <a:chOff x="-1" y="-16072"/>
            <a:chExt cx="1333503" cy="466793"/>
          </a:xfrm>
        </p:grpSpPr>
        <p:sp>
          <p:nvSpPr>
            <p:cNvPr id="50" name="도형"/>
            <p:cNvSpPr/>
            <p:nvPr/>
          </p:nvSpPr>
          <p:spPr>
            <a:xfrm>
              <a:off x="792" y="-7"/>
              <a:ext cx="1331916" cy="434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266" extrusionOk="0">
                  <a:moveTo>
                    <a:pt x="21600" y="1691"/>
                  </a:moveTo>
                  <a:cubicBezTo>
                    <a:pt x="14400" y="7548"/>
                    <a:pt x="7200" y="-4167"/>
                    <a:pt x="0" y="1691"/>
                  </a:cubicBezTo>
                  <a:lnTo>
                    <a:pt x="0" y="11575"/>
                  </a:lnTo>
                  <a:cubicBezTo>
                    <a:pt x="7200" y="5718"/>
                    <a:pt x="14400" y="17433"/>
                    <a:pt x="21600" y="11575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800"/>
            </a:p>
          </p:txBody>
        </p:sp>
        <p:sp>
          <p:nvSpPr>
            <p:cNvPr id="51" name="긍정 마티에르"/>
            <p:cNvSpPr txBox="1"/>
            <p:nvPr/>
          </p:nvSpPr>
          <p:spPr>
            <a:xfrm>
              <a:off x="-1" y="-16072"/>
              <a:ext cx="1333503" cy="466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marR="53338" indent="53338" algn="ctr">
                <a:defRPr sz="1600"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rPr sz="1600"/>
                <a:t>긍정 마티에르</a:t>
              </a:r>
            </a:p>
          </p:txBody>
        </p:sp>
      </p:grp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484181" y="1371600"/>
            <a:ext cx="79248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529131" y="2438400"/>
            <a:ext cx="387985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60640" y="6532685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marR="0" indent="0" algn="ctr"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8" r:id="rId4"/>
    <p:sldLayoutId id="2147483657" r:id="rId5"/>
    <p:sldLayoutId id="2147483651" r:id="rId6"/>
    <p:sldLayoutId id="2147483652" r:id="rId7"/>
    <p:sldLayoutId id="2147483653" r:id="rId8"/>
    <p:sldLayoutId id="2147483654" r:id="rId9"/>
  </p:sldLayoutIdLst>
  <p:transition spd="med"/>
  <p:txStyles>
    <p:titleStyle>
      <a:lvl1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1pPr>
      <a:lvl2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2pPr>
      <a:lvl3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3pPr>
      <a:lvl4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4pPr>
      <a:lvl5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5pPr>
      <a:lvl6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6pPr>
      <a:lvl7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7pPr>
      <a:lvl8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8pPr>
      <a:lvl9pPr marL="0" marR="40639" indent="40639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9pPr>
    </p:titleStyle>
    <p:bodyStyle>
      <a:lvl1pPr marL="383540" marR="40639" indent="-3429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1pPr>
      <a:lvl2pPr marL="824411" marR="40639" indent="-326571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2pPr>
      <a:lvl3pPr marL="1259838" marR="40639" indent="-304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3pPr>
      <a:lvl4pPr marL="1777999" marR="40639" indent="-36576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4pPr>
      <a:lvl5pPr marL="2235199" marR="40639" indent="-36576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5pPr>
      <a:lvl6pPr marL="9184640" marR="40639" indent="-73152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6pPr>
      <a:lvl7pPr marL="9184640" marR="40639" indent="-73152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7pPr>
      <a:lvl8pPr marL="9184640" marR="40639" indent="-73152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8pPr>
      <a:lvl9pPr marL="9184640" marR="40639" indent="-73152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Malgun Gothic"/>
          <a:ea typeface="Malgun Gothic"/>
          <a:cs typeface="Malgun Gothic"/>
          <a:sym typeface="Malgun Gothic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40639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308151E-5926-49EF-9146-815ADC04B0CB}"/>
              </a:ext>
            </a:extLst>
          </p:cNvPr>
          <p:cNvSpPr/>
          <p:nvPr/>
        </p:nvSpPr>
        <p:spPr>
          <a:xfrm>
            <a:off x="6986846" y="8057796"/>
            <a:ext cx="1330986" cy="261079"/>
          </a:xfrm>
          <a:prstGeom prst="roundRect">
            <a:avLst>
              <a:gd name="adj" fmla="val 12266"/>
            </a:avLst>
          </a:prstGeom>
          <a:ln w="6350">
            <a:solidFill>
              <a:schemeClr val="accent1">
                <a:lumMod val="75000"/>
              </a:schemeClr>
            </a:solidFill>
          </a:ln>
        </p:spPr>
        <p:txBody>
          <a:bodyPr wrap="square" lIns="36000" tIns="18000" rIns="36000" bIns="10800">
            <a:spAutoFit/>
          </a:bodyPr>
          <a:lstStyle/>
          <a:p>
            <a:pPr algn="dist"/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엑스퍼트컨설팅</a:t>
            </a:r>
          </a:p>
        </p:txBody>
      </p:sp>
      <p:sp>
        <p:nvSpPr>
          <p:cNvPr id="11" name="DO! 리더스 리더실천행동 가이드 1">
            <a:extLst>
              <a:ext uri="{FF2B5EF4-FFF2-40B4-BE49-F238E27FC236}">
                <a16:creationId xmlns:a16="http://schemas.microsoft.com/office/drawing/2014/main" id="{C225D7B6-5AB8-424A-BC8D-14001FCB08F5}"/>
              </a:ext>
            </a:extLst>
          </p:cNvPr>
          <p:cNvSpPr txBox="1"/>
          <p:nvPr/>
        </p:nvSpPr>
        <p:spPr>
          <a:xfrm>
            <a:off x="537029" y="2594374"/>
            <a:ext cx="791300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5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CA</a:t>
            </a:r>
            <a:r>
              <a:rPr lang="ko-KR" altLang="en-US" sz="5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워크숍 주요 산출물</a:t>
            </a:r>
            <a:endParaRPr sz="5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DO! 리더스 리더실천행동 가이드 1">
            <a:extLst>
              <a:ext uri="{FF2B5EF4-FFF2-40B4-BE49-F238E27FC236}">
                <a16:creationId xmlns:a16="http://schemas.microsoft.com/office/drawing/2014/main" id="{DB8FE9FB-2EE4-40F3-BDC3-5A6A833DD793}"/>
              </a:ext>
            </a:extLst>
          </p:cNvPr>
          <p:cNvSpPr txBox="1"/>
          <p:nvPr/>
        </p:nvSpPr>
        <p:spPr>
          <a:xfrm>
            <a:off x="606784" y="2180903"/>
            <a:ext cx="723424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2025 </a:t>
            </a: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동암정신 내재화</a:t>
            </a:r>
            <a:endParaRPr sz="18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1A607C-F3F1-4EE3-8956-C38EB8B59E9D}"/>
              </a:ext>
            </a:extLst>
          </p:cNvPr>
          <p:cNvCxnSpPr>
            <a:cxnSpLocks/>
          </p:cNvCxnSpPr>
          <p:nvPr/>
        </p:nvCxnSpPr>
        <p:spPr>
          <a:xfrm>
            <a:off x="537029" y="3649903"/>
            <a:ext cx="9085942" cy="0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2158223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4B31C-0870-394D-233A-03046D5D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9DAE7D4C-C3AC-D69E-8457-E31969612391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(6)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  <a:sym typeface="Arial"/>
              </a:rPr>
              <a:t>상생적 공존공영의 인화정신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F09CFFFF-B85D-2CA4-4FEB-60D5367809D1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C64762A8-0DB3-ED44-603A-56CE59AE16BE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26E18A2F-F5F1-2494-15A5-37502F487A78}"/>
              </a:ext>
            </a:extLst>
          </p:cNvPr>
          <p:cNvSpPr txBox="1">
            <a:spLocks/>
          </p:cNvSpPr>
          <p:nvPr/>
        </p:nvSpPr>
        <p:spPr>
          <a:xfrm>
            <a:off x="401088" y="2095755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</a:t>
            </a:r>
            <a:r>
              <a:rPr kumimoji="0" lang="en-US" altLang="ko-KR" sz="1050" b="0" i="0" u="none" strike="noStrike" kern="1200" cap="none" spc="0" normalizeH="0" baseline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Behaviour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C638E4A9-C61C-D675-4AF3-6931ADDF2566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FE2BB873-C9D7-654E-A825-E1F2C5EF9EDE}"/>
              </a:ext>
            </a:extLst>
          </p:cNvPr>
          <p:cNvCxnSpPr>
            <a:cxnSpLocks/>
          </p:cNvCxnSpPr>
          <p:nvPr/>
        </p:nvCxnSpPr>
        <p:spPr>
          <a:xfrm>
            <a:off x="306223" y="278247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A49366BA-84AE-51D1-1542-8334458F10D9}"/>
              </a:ext>
            </a:extLst>
          </p:cNvPr>
          <p:cNvSpPr txBox="1">
            <a:spLocks/>
          </p:cNvSpPr>
          <p:nvPr/>
        </p:nvSpPr>
        <p:spPr>
          <a:xfrm>
            <a:off x="296220" y="578089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무형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FB780941-B1E0-D0E0-5219-E5CA2BA5E7FE}"/>
              </a:ext>
            </a:extLst>
          </p:cNvPr>
          <p:cNvCxnSpPr>
            <a:cxnSpLocks/>
          </p:cNvCxnSpPr>
          <p:nvPr/>
        </p:nvCxnSpPr>
        <p:spPr>
          <a:xfrm>
            <a:off x="306223" y="5451501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072530D-980F-E094-6A31-ECC64EB56C2A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3BC7F5-FC55-0C96-3AA0-37166E8876F3}"/>
              </a:ext>
            </a:extLst>
          </p:cNvPr>
          <p:cNvSpPr/>
          <p:nvPr/>
        </p:nvSpPr>
        <p:spPr>
          <a:xfrm>
            <a:off x="1597488" y="1865444"/>
            <a:ext cx="963350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정확히 보고한다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3681A7-224A-B9D2-C99B-1A6399A86AEE}"/>
              </a:ext>
            </a:extLst>
          </p:cNvPr>
          <p:cNvSpPr/>
          <p:nvPr/>
        </p:nvSpPr>
        <p:spPr>
          <a:xfrm>
            <a:off x="2699313" y="1865444"/>
            <a:ext cx="963350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업무를 적절하게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부여한다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7AFB77-F31C-3798-F80A-BE8B2BFC9C66}"/>
              </a:ext>
            </a:extLst>
          </p:cNvPr>
          <p:cNvSpPr/>
          <p:nvPr/>
        </p:nvSpPr>
        <p:spPr>
          <a:xfrm>
            <a:off x="3801138" y="1865444"/>
            <a:ext cx="998075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도움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개인적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필요한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동료 직원을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위해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대신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업무를 해준다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BDE8EB-A1D9-A8E7-13CA-BC5D46DF8F38}"/>
              </a:ext>
            </a:extLst>
          </p:cNvPr>
          <p:cNvSpPr/>
          <p:nvPr/>
        </p:nvSpPr>
        <p:spPr>
          <a:xfrm>
            <a:off x="6418886" y="1865444"/>
            <a:ext cx="998075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업무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수행시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타 팀의 의견청취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혹은 협업을 통해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90D99E-8577-8767-71C3-1711C8C78BE2}"/>
              </a:ext>
            </a:extLst>
          </p:cNvPr>
          <p:cNvSpPr/>
          <p:nvPr/>
        </p:nvSpPr>
        <p:spPr>
          <a:xfrm>
            <a:off x="5373962" y="1865444"/>
            <a:ext cx="998075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개인이 아닌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직원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전체의 의사를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파악하고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전달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결론을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도출한다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22364B-7B05-AACF-57C5-5ED1032DA5F9}"/>
              </a:ext>
            </a:extLst>
          </p:cNvPr>
          <p:cNvSpPr/>
          <p:nvPr/>
        </p:nvSpPr>
        <p:spPr>
          <a:xfrm>
            <a:off x="7458275" y="1865444"/>
            <a:ext cx="998075" cy="8037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회사의 목표를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서로 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D344CC-7EBD-D212-883A-EA329ADEE0CC}"/>
              </a:ext>
            </a:extLst>
          </p:cNvPr>
          <p:cNvSpPr/>
          <p:nvPr/>
        </p:nvSpPr>
        <p:spPr>
          <a:xfrm>
            <a:off x="6418886" y="3855538"/>
            <a:ext cx="998075" cy="902204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일방적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의사결정으로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정보소외감을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없앰으로써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화합추구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CB8110-F38C-DDE0-5385-5E4BFF9B42D2}"/>
              </a:ext>
            </a:extLst>
          </p:cNvPr>
          <p:cNvSpPr/>
          <p:nvPr/>
        </p:nvSpPr>
        <p:spPr>
          <a:xfrm>
            <a:off x="4918453" y="2850375"/>
            <a:ext cx="998075" cy="902204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회의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회의 전 미팅 목적을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미리 공유하고 준비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업무목표를 분명히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한다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ABBE1-B166-1434-4CE4-45FDF8F6CE06}"/>
              </a:ext>
            </a:extLst>
          </p:cNvPr>
          <p:cNvSpPr/>
          <p:nvPr/>
        </p:nvSpPr>
        <p:spPr>
          <a:xfrm>
            <a:off x="7458275" y="3855538"/>
            <a:ext cx="998075" cy="89691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정보공유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목표 설정 후 팀원들의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목표를 달성하기 위한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주기적 피드백 회의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진행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1C5A05-4CC0-DD31-A9CD-DCC2A1F2C9A0}"/>
              </a:ext>
            </a:extLst>
          </p:cNvPr>
          <p:cNvCxnSpPr>
            <a:cxnSpLocks/>
            <a:stCxn id="3" idx="2"/>
            <a:endCxn id="41" idx="0"/>
          </p:cNvCxnSpPr>
          <p:nvPr/>
        </p:nvCxnSpPr>
        <p:spPr>
          <a:xfrm>
            <a:off x="2079163" y="2669195"/>
            <a:ext cx="0" cy="19090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DA056D-9E36-4636-3F78-1A81016D60AB}"/>
              </a:ext>
            </a:extLst>
          </p:cNvPr>
          <p:cNvCxnSpPr>
            <a:cxnSpLocks/>
            <a:stCxn id="4" idx="2"/>
            <a:endCxn id="53" idx="0"/>
          </p:cNvCxnSpPr>
          <p:nvPr/>
        </p:nvCxnSpPr>
        <p:spPr>
          <a:xfrm>
            <a:off x="3180988" y="2669195"/>
            <a:ext cx="0" cy="19090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20B0F5-E02F-2018-9DE1-E0F47085CF48}"/>
              </a:ext>
            </a:extLst>
          </p:cNvPr>
          <p:cNvCxnSpPr>
            <a:cxnSpLocks/>
            <a:stCxn id="8" idx="2"/>
            <a:endCxn id="57" idx="0"/>
          </p:cNvCxnSpPr>
          <p:nvPr/>
        </p:nvCxnSpPr>
        <p:spPr>
          <a:xfrm>
            <a:off x="4300176" y="2669195"/>
            <a:ext cx="0" cy="19090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BF67C17-92CB-A58C-435A-117EB4DAC613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6917924" y="2669195"/>
            <a:ext cx="0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10D27F8-1F4F-5260-B151-B3A47DA55F4E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9017824" y="3462699"/>
            <a:ext cx="0" cy="13601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C35B6F-A075-8A01-170D-43D5A425B9F2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5417491" y="2669195"/>
            <a:ext cx="455509" cy="18118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1066EA-757A-E691-68E4-5F7A01274C1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7957313" y="2669195"/>
            <a:ext cx="0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FAD1F0-C3FE-7F2A-EB8B-62C9728412BA}"/>
              </a:ext>
            </a:extLst>
          </p:cNvPr>
          <p:cNvCxnSpPr>
            <a:cxnSpLocks/>
            <a:stCxn id="41" idx="2"/>
            <a:endCxn id="58" idx="0"/>
          </p:cNvCxnSpPr>
          <p:nvPr/>
        </p:nvCxnSpPr>
        <p:spPr>
          <a:xfrm>
            <a:off x="2079163" y="3875414"/>
            <a:ext cx="0" cy="6857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A0E74A-C81E-F794-6A94-AAED56146A78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2079163" y="4546584"/>
            <a:ext cx="0" cy="9590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74330B8-8DA9-2EF8-223B-DEF07BF64769}"/>
              </a:ext>
            </a:extLst>
          </p:cNvPr>
          <p:cNvCxnSpPr>
            <a:cxnSpLocks/>
            <a:stCxn id="53" idx="2"/>
            <a:endCxn id="60" idx="0"/>
          </p:cNvCxnSpPr>
          <p:nvPr/>
        </p:nvCxnSpPr>
        <p:spPr>
          <a:xfrm>
            <a:off x="3180988" y="3462699"/>
            <a:ext cx="0" cy="132005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20B4337-5856-C048-3707-DF8A4CABF46A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>
          <a:xfrm>
            <a:off x="4300176" y="3752579"/>
            <a:ext cx="0" cy="6347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BB5384-BB66-2A40-4609-18F8E27B8C4A}"/>
              </a:ext>
            </a:extLst>
          </p:cNvPr>
          <p:cNvSpPr/>
          <p:nvPr/>
        </p:nvSpPr>
        <p:spPr>
          <a:xfrm>
            <a:off x="1597488" y="2860098"/>
            <a:ext cx="963350" cy="101531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보고절차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업무보고시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사실판단과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가치판단을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정확히 구분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74DF4D-60B8-9FC1-B7AA-48EFCB7F80A3}"/>
              </a:ext>
            </a:extLst>
          </p:cNvPr>
          <p:cNvSpPr/>
          <p:nvPr/>
        </p:nvSpPr>
        <p:spPr>
          <a:xfrm>
            <a:off x="2699313" y="2860098"/>
            <a:ext cx="963350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업무분배 효율화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업무분장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효율성 강화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A7E2FD6-29EF-2506-A2BB-CA43612DA973}"/>
              </a:ext>
            </a:extLst>
          </p:cNvPr>
          <p:cNvSpPr/>
          <p:nvPr/>
        </p:nvSpPr>
        <p:spPr>
          <a:xfrm>
            <a:off x="3801138" y="2860098"/>
            <a:ext cx="998075" cy="89248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업무의 철저한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구분보다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일이라 생각하고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함께 수행한다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AAADD93-E090-20A5-CD70-7EEBFD6D79DA}"/>
              </a:ext>
            </a:extLst>
          </p:cNvPr>
          <p:cNvSpPr/>
          <p:nvPr/>
        </p:nvSpPr>
        <p:spPr>
          <a:xfrm>
            <a:off x="1597488" y="3943984"/>
            <a:ext cx="963350" cy="6026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규칙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인과관계 질문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AE0DF3-9604-9F8F-9E5D-648EA129CF44}"/>
              </a:ext>
            </a:extLst>
          </p:cNvPr>
          <p:cNvSpPr/>
          <p:nvPr/>
        </p:nvSpPr>
        <p:spPr>
          <a:xfrm>
            <a:off x="1597488" y="4642491"/>
            <a:ext cx="963350" cy="742862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보고절차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룰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일일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보고 작성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→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보고 → 검토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DD2E3DA-6742-4F3A-0A00-1BE6F96293D6}"/>
              </a:ext>
            </a:extLst>
          </p:cNvPr>
          <p:cNvSpPr/>
          <p:nvPr/>
        </p:nvSpPr>
        <p:spPr>
          <a:xfrm>
            <a:off x="2699313" y="4782751"/>
            <a:ext cx="963350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분배절차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업무량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파악 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업무배정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D511D3-3DE0-64FF-0A8C-B4B06FC83845}"/>
              </a:ext>
            </a:extLst>
          </p:cNvPr>
          <p:cNvSpPr/>
          <p:nvPr/>
        </p:nvSpPr>
        <p:spPr>
          <a:xfrm>
            <a:off x="3801138" y="3816058"/>
            <a:ext cx="998075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각종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경∙조사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및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건강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개인사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챙기기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652C13-D7E6-C5DA-8F3B-E41C6003481A}"/>
              </a:ext>
            </a:extLst>
          </p:cNvPr>
          <p:cNvSpPr/>
          <p:nvPr/>
        </p:nvSpPr>
        <p:spPr>
          <a:xfrm>
            <a:off x="3801138" y="4482139"/>
            <a:ext cx="998075" cy="89691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피드백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협업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무엇이 부족한지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충분히 발전가능한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수준으로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오를 수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있도록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돕는다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3207765-97DC-EC73-BF50-DA34348A134F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4300176" y="4418659"/>
            <a:ext cx="0" cy="6348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A0F570-424A-A6A7-0FDD-247FBF53E870}"/>
              </a:ext>
            </a:extLst>
          </p:cNvPr>
          <p:cNvSpPr/>
          <p:nvPr/>
        </p:nvSpPr>
        <p:spPr>
          <a:xfrm>
            <a:off x="8518786" y="2836886"/>
            <a:ext cx="998075" cy="625813"/>
          </a:xfrm>
          <a:prstGeom prst="rect">
            <a:avLst/>
          </a:prstGeom>
          <a:solidFill>
            <a:srgbClr val="FFF1C5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직원들의 보상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차별화</a:t>
            </a:r>
            <a:endParaRPr lang="en-US" altLang="ko-KR" sz="10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(ex. </a:t>
            </a:r>
            <a:r>
              <a: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특별상여</a:t>
            </a:r>
            <a:r>
              <a:rPr lang="en-US" altLang="ko-KR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진급등</a:t>
            </a:r>
            <a:r>
              <a:rPr lang="en-US" altLang="ko-KR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AA2B20-023A-5AAD-9FCF-8FE587F89913}"/>
              </a:ext>
            </a:extLst>
          </p:cNvPr>
          <p:cNvSpPr/>
          <p:nvPr/>
        </p:nvSpPr>
        <p:spPr>
          <a:xfrm>
            <a:off x="8518786" y="3598713"/>
            <a:ext cx="998075" cy="907764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평가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연간 팀 목표 등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평가 기준을 설정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보상체계의 공정성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투명성 실천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36DF4C-D83C-DD9B-B7FC-730CEE51875E}"/>
              </a:ext>
            </a:extLst>
          </p:cNvPr>
          <p:cNvSpPr/>
          <p:nvPr/>
        </p:nvSpPr>
        <p:spPr>
          <a:xfrm>
            <a:off x="8518786" y="4642491"/>
            <a:ext cx="998075" cy="742862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평가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자체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부문 자체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이벤트성 성과보상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진행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11C837F-2BA4-F004-774B-80869A18F828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9017824" y="4506477"/>
            <a:ext cx="0" cy="13601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AC851F-36BE-7624-8C0F-B99C40A617A6}"/>
              </a:ext>
            </a:extLst>
          </p:cNvPr>
          <p:cNvSpPr/>
          <p:nvPr/>
        </p:nvSpPr>
        <p:spPr>
          <a:xfrm>
            <a:off x="5373962" y="3855538"/>
            <a:ext cx="998075" cy="72956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정보공유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정보 공유 환경 구축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 단위 회의 등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주기적 소통시간 구현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8207B40-09CB-7B0B-716E-89C4B95EC8AA}"/>
              </a:ext>
            </a:extLst>
          </p:cNvPr>
          <p:cNvCxnSpPr>
            <a:cxnSpLocks/>
            <a:stCxn id="16" idx="2"/>
            <a:endCxn id="68" idx="0"/>
          </p:cNvCxnSpPr>
          <p:nvPr/>
        </p:nvCxnSpPr>
        <p:spPr>
          <a:xfrm>
            <a:off x="5417491" y="3752579"/>
            <a:ext cx="455509" cy="1029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3E15E2A-E833-DE5F-74C6-9B6AB5E56DC7}"/>
              </a:ext>
            </a:extLst>
          </p:cNvPr>
          <p:cNvCxnSpPr>
            <a:cxnSpLocks/>
            <a:stCxn id="14" idx="2"/>
            <a:endCxn id="68" idx="0"/>
          </p:cNvCxnSpPr>
          <p:nvPr/>
        </p:nvCxnSpPr>
        <p:spPr>
          <a:xfrm flipH="1">
            <a:off x="5873000" y="2669195"/>
            <a:ext cx="2084313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7CBF610-AF56-3A0D-BE88-810C642C9A14}"/>
              </a:ext>
            </a:extLst>
          </p:cNvPr>
          <p:cNvCxnSpPr>
            <a:cxnSpLocks/>
            <a:stCxn id="9" idx="2"/>
            <a:endCxn id="68" idx="0"/>
          </p:cNvCxnSpPr>
          <p:nvPr/>
        </p:nvCxnSpPr>
        <p:spPr>
          <a:xfrm flipH="1">
            <a:off x="5873000" y="2669195"/>
            <a:ext cx="1044924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DA9ADE7-5494-EBFE-BEC2-C0555E16BA03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5873000" y="2669195"/>
            <a:ext cx="2084313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E79E168-8CD5-6831-3F29-0CF1A6DF229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917924" y="2669195"/>
            <a:ext cx="1039389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82D34C8-F237-D43E-50E6-B0B9C0628671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5873000" y="2669195"/>
            <a:ext cx="1044924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41306DC-F911-C9FB-578F-F1057A519CCC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6917924" y="2669195"/>
            <a:ext cx="1039389" cy="11863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8FB3D4D-A4CE-FD96-BDD5-339FE0003BD5}"/>
              </a:ext>
            </a:extLst>
          </p:cNvPr>
          <p:cNvSpPr/>
          <p:nvPr/>
        </p:nvSpPr>
        <p:spPr>
          <a:xfrm>
            <a:off x="5373962" y="4633061"/>
            <a:ext cx="998075" cy="745993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정보공유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직원의 의견을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많이 청취하도록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소통 채널 다양화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1CCF57C-29F6-46A6-CBE0-044E893361C4}"/>
              </a:ext>
            </a:extLst>
          </p:cNvPr>
          <p:cNvCxnSpPr>
            <a:cxnSpLocks/>
            <a:stCxn id="78" idx="0"/>
            <a:endCxn id="68" idx="2"/>
          </p:cNvCxnSpPr>
          <p:nvPr/>
        </p:nvCxnSpPr>
        <p:spPr>
          <a:xfrm flipV="1">
            <a:off x="5873000" y="4585098"/>
            <a:ext cx="0" cy="4796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C9C1798-5F9D-CA42-DF9C-5E3FC58A5A68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7 Bold" pitchFamily="2" charset="-127"/>
                <a:ea typeface="페이퍼로지 7 Bold" pitchFamily="2" charset="-127"/>
                <a:sym typeface="Arial"/>
              </a:rPr>
              <a:t>상생적 공존공영의 인화정신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7 Bold" pitchFamily="2" charset="-127"/>
              <a:ea typeface="페이퍼로지 7 Bold" pitchFamily="2" charset="-127"/>
              <a:sym typeface="Arial"/>
            </a:endParaRPr>
          </a:p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en-US" sz="1200" dirty="0">
                <a:latin typeface="+mj-ea"/>
                <a:ea typeface="+mj-ea"/>
              </a:rPr>
              <a:t>개인의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이익보다 공동체의 번영을 우선하며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함께 성장하고 번영하는 사회를 추구한다</a:t>
            </a:r>
            <a:r>
              <a:rPr lang="en-US" altLang="ko-KR" sz="1200" dirty="0">
                <a:latin typeface="+mj-ea"/>
                <a:ea typeface="+mj-ea"/>
              </a:rPr>
              <a:t>.”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sym typeface="Arial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9B87969-BB47-09A7-94FF-C12113371173}"/>
              </a:ext>
            </a:extLst>
          </p:cNvPr>
          <p:cNvSpPr/>
          <p:nvPr/>
        </p:nvSpPr>
        <p:spPr>
          <a:xfrm flipH="1">
            <a:off x="8518785" y="5582610"/>
            <a:ext cx="998075" cy="7352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 우리가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일궈낸 업무성과에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대해 공정하고 투명한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보상을 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</p:txBody>
      </p: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06A16B7B-3FC7-7226-2DD0-D3963CF1A52E}"/>
              </a:ext>
            </a:extLst>
          </p:cNvPr>
          <p:cNvCxnSpPr>
            <a:cxnSpLocks/>
            <a:stCxn id="66" idx="2"/>
            <a:endCxn id="186" idx="0"/>
          </p:cNvCxnSpPr>
          <p:nvPr/>
        </p:nvCxnSpPr>
        <p:spPr>
          <a:xfrm flipH="1">
            <a:off x="9017822" y="5385353"/>
            <a:ext cx="2" cy="19725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AD607D1-970D-83C9-9F70-009C3E64EA2F}"/>
              </a:ext>
            </a:extLst>
          </p:cNvPr>
          <p:cNvSpPr/>
          <p:nvPr/>
        </p:nvSpPr>
        <p:spPr>
          <a:xfrm flipH="1">
            <a:off x="2868145" y="5582610"/>
            <a:ext cx="1227923" cy="7428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리더가 팀원의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업무사정을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잘 알고 이해하는 사람임을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모두가 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824B10D8-C1AB-4C31-04ED-B9FE38EC618F}"/>
              </a:ext>
            </a:extLst>
          </p:cNvPr>
          <p:cNvCxnSpPr>
            <a:cxnSpLocks/>
            <a:stCxn id="192" idx="0"/>
            <a:endCxn id="62" idx="2"/>
          </p:cNvCxnSpPr>
          <p:nvPr/>
        </p:nvCxnSpPr>
        <p:spPr>
          <a:xfrm flipV="1">
            <a:off x="3482106" y="5379054"/>
            <a:ext cx="818070" cy="20355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A2BF775-57B6-959F-2163-CDC0144FCA29}"/>
              </a:ext>
            </a:extLst>
          </p:cNvPr>
          <p:cNvSpPr/>
          <p:nvPr/>
        </p:nvSpPr>
        <p:spPr>
          <a:xfrm flipH="1">
            <a:off x="5278304" y="5582475"/>
            <a:ext cx="1444362" cy="7352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팀원을 더 적극적으로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생각하고 챙기면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소속감이 확실히 들고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업무의 효율이 증진됨을 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269B57BE-92CB-1E5F-95A1-174A20F4F1AA}"/>
              </a:ext>
            </a:extLst>
          </p:cNvPr>
          <p:cNvCxnSpPr>
            <a:cxnSpLocks/>
            <a:stCxn id="197" idx="0"/>
            <a:endCxn id="62" idx="2"/>
          </p:cNvCxnSpPr>
          <p:nvPr/>
        </p:nvCxnSpPr>
        <p:spPr>
          <a:xfrm flipH="1" flipV="1">
            <a:off x="4300176" y="5379054"/>
            <a:ext cx="1700309" cy="20342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C1F1506-5781-9284-4BBF-418B0BF63F37}"/>
              </a:ext>
            </a:extLst>
          </p:cNvPr>
          <p:cNvSpPr/>
          <p:nvPr/>
        </p:nvSpPr>
        <p:spPr>
          <a:xfrm flipH="1">
            <a:off x="4141227" y="5594272"/>
            <a:ext cx="1118284" cy="3873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구성원 모두가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소통한다는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것을 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2F6364B-F352-44D1-5DBC-13F71F7DA8EE}"/>
              </a:ext>
            </a:extLst>
          </p:cNvPr>
          <p:cNvSpPr/>
          <p:nvPr/>
        </p:nvSpPr>
        <p:spPr>
          <a:xfrm flipH="1">
            <a:off x="1520021" y="5670095"/>
            <a:ext cx="1118284" cy="558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보고가 커뮤니케이션을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위해 매우 중요한 것임을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6F93C39-083C-8BE9-7BDC-C3ECA0E86E6F}"/>
              </a:ext>
            </a:extLst>
          </p:cNvPr>
          <p:cNvSpPr/>
          <p:nvPr/>
        </p:nvSpPr>
        <p:spPr>
          <a:xfrm flipH="1">
            <a:off x="6839028" y="5608805"/>
            <a:ext cx="1118284" cy="7250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뿐만 아니라 함께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일하는 모든 부서가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중요한 일을 함을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FA9E0862-2E84-EEF6-62D7-287F3B0DE36F}"/>
              </a:ext>
            </a:extLst>
          </p:cNvPr>
          <p:cNvCxnSpPr>
            <a:cxnSpLocks/>
            <a:stCxn id="203" idx="0"/>
            <a:endCxn id="62" idx="2"/>
          </p:cNvCxnSpPr>
          <p:nvPr/>
        </p:nvCxnSpPr>
        <p:spPr>
          <a:xfrm flipH="1" flipV="1">
            <a:off x="4300176" y="5379054"/>
            <a:ext cx="400193" cy="21521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E89628-7AE2-9853-7761-C3794C7C6A67}"/>
              </a:ext>
            </a:extLst>
          </p:cNvPr>
          <p:cNvCxnSpPr>
            <a:cxnSpLocks/>
            <a:stCxn id="205" idx="0"/>
            <a:endCxn id="15" idx="2"/>
          </p:cNvCxnSpPr>
          <p:nvPr/>
        </p:nvCxnSpPr>
        <p:spPr>
          <a:xfrm flipH="1" flipV="1">
            <a:off x="6917924" y="4757742"/>
            <a:ext cx="480246" cy="85106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C4492466-4892-095B-CEEC-253CE14CC162}"/>
              </a:ext>
            </a:extLst>
          </p:cNvPr>
          <p:cNvCxnSpPr>
            <a:cxnSpLocks/>
            <a:stCxn id="205" idx="0"/>
            <a:endCxn id="17" idx="2"/>
          </p:cNvCxnSpPr>
          <p:nvPr/>
        </p:nvCxnSpPr>
        <p:spPr>
          <a:xfrm flipV="1">
            <a:off x="7398170" y="4752453"/>
            <a:ext cx="559143" cy="85635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386CD4F7-2637-4815-BB84-9FDFA6084D70}"/>
              </a:ext>
            </a:extLst>
          </p:cNvPr>
          <p:cNvCxnSpPr>
            <a:cxnSpLocks/>
            <a:stCxn id="205" idx="0"/>
            <a:endCxn id="78" idx="2"/>
          </p:cNvCxnSpPr>
          <p:nvPr/>
        </p:nvCxnSpPr>
        <p:spPr>
          <a:xfrm flipH="1" flipV="1">
            <a:off x="5873000" y="5379054"/>
            <a:ext cx="1525170" cy="22975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FDC8D35D-5F7B-CFDD-BB12-6ADFEAF8AE75}"/>
              </a:ext>
            </a:extLst>
          </p:cNvPr>
          <p:cNvCxnSpPr>
            <a:cxnSpLocks/>
            <a:stCxn id="204" idx="0"/>
            <a:endCxn id="59" idx="2"/>
          </p:cNvCxnSpPr>
          <p:nvPr/>
        </p:nvCxnSpPr>
        <p:spPr>
          <a:xfrm flipV="1">
            <a:off x="2079163" y="5385353"/>
            <a:ext cx="0" cy="28474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252341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A2AF6-772E-A134-EEBE-20F18F12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373F7CD2-CCDE-C343-6278-F9117C84E4F1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(7)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환경을 중시하는 사회적 책임경영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A3C7E2CE-2F2B-CF2B-24B3-45DC9B3C2C63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4913A245-D473-F5B6-86E8-806F26147E7E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71010F2F-F4B3-F7A2-64BD-4D46572D958D}"/>
              </a:ext>
            </a:extLst>
          </p:cNvPr>
          <p:cNvSpPr txBox="1">
            <a:spLocks/>
          </p:cNvSpPr>
          <p:nvPr/>
        </p:nvSpPr>
        <p:spPr>
          <a:xfrm>
            <a:off x="401088" y="2079964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</a:t>
            </a:r>
            <a:r>
              <a:rPr kumimoji="0" lang="en-US" altLang="ko-KR" sz="1050" b="0" i="0" u="none" strike="noStrike" kern="1200" cap="none" spc="0" normalizeH="0" baseline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Behaviour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996B4C6E-F194-2616-73A9-09FC553640FF}"/>
              </a:ext>
            </a:extLst>
          </p:cNvPr>
          <p:cNvSpPr txBox="1">
            <a:spLocks/>
          </p:cNvSpPr>
          <p:nvPr/>
        </p:nvSpPr>
        <p:spPr>
          <a:xfrm>
            <a:off x="296220" y="3729600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유형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EBE290C2-30A9-3787-B061-E383D90B27F9}"/>
              </a:ext>
            </a:extLst>
          </p:cNvPr>
          <p:cNvCxnSpPr>
            <a:cxnSpLocks/>
          </p:cNvCxnSpPr>
          <p:nvPr/>
        </p:nvCxnSpPr>
        <p:spPr>
          <a:xfrm>
            <a:off x="306223" y="278247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CB8C1760-1DDC-FD37-E072-66EA801FD353}"/>
              </a:ext>
            </a:extLst>
          </p:cNvPr>
          <p:cNvSpPr txBox="1">
            <a:spLocks/>
          </p:cNvSpPr>
          <p:nvPr/>
        </p:nvSpPr>
        <p:spPr>
          <a:xfrm>
            <a:off x="296220" y="55142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무형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E7C2364-F881-7BDD-E0FE-F0A7D79F9F34}"/>
              </a:ext>
            </a:extLst>
          </p:cNvPr>
          <p:cNvCxnSpPr>
            <a:cxnSpLocks/>
          </p:cNvCxnSpPr>
          <p:nvPr/>
        </p:nvCxnSpPr>
        <p:spPr>
          <a:xfrm>
            <a:off x="306223" y="4872131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352F9D2-EB49-195D-195C-F91BD0BFBB88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7BA44D6-AC13-FD45-87B5-E49228CBBA18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latin typeface="페이퍼로지 7 Bold" pitchFamily="2" charset="-127"/>
                <a:ea typeface="페이퍼로지 7 Bold" pitchFamily="2" charset="-127"/>
              </a:rPr>
              <a:t>환경을 중시하는 사회적 책임경영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7 Bold" pitchFamily="2" charset="-127"/>
              <a:ea typeface="페이퍼로지 7 Bold" pitchFamily="2" charset="-127"/>
              <a:sym typeface="Arial"/>
            </a:endParaRPr>
          </a:p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en-US" sz="1200" dirty="0">
                <a:latin typeface="+mj-ea"/>
                <a:ea typeface="+mj-ea"/>
              </a:rPr>
              <a:t>기업의 이윤을 사회에 환원하고 나눔과 봉사를 통해 공동체에 기여한다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sym typeface="Arial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E431526-6D94-5B9E-33E7-4F785BEB7809}"/>
              </a:ext>
            </a:extLst>
          </p:cNvPr>
          <p:cNvSpPr/>
          <p:nvPr/>
        </p:nvSpPr>
        <p:spPr>
          <a:xfrm>
            <a:off x="1597488" y="2026184"/>
            <a:ext cx="963350" cy="47192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점심시간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빈 사무실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소등 및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모니터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off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AB41AFF-9BD5-C185-7EA8-66540A2FDC3A}"/>
              </a:ext>
            </a:extLst>
          </p:cNvPr>
          <p:cNvSpPr/>
          <p:nvPr/>
        </p:nvSpPr>
        <p:spPr>
          <a:xfrm>
            <a:off x="2716467" y="1821962"/>
            <a:ext cx="963350" cy="880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일회용품을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사용하지 않는다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개인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텀블러 사용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D9F05A-4142-26BE-8F60-8E5FD173A902}"/>
              </a:ext>
            </a:extLst>
          </p:cNvPr>
          <p:cNvSpPr/>
          <p:nvPr/>
        </p:nvSpPr>
        <p:spPr>
          <a:xfrm>
            <a:off x="3964632" y="1821962"/>
            <a:ext cx="998075" cy="880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정기적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비정기적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후원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활동 참여한다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현장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주변 마을회관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노인복지관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등 물적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지원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D9668-4489-7984-01E0-332BA1418F26}"/>
              </a:ext>
            </a:extLst>
          </p:cNvPr>
          <p:cNvSpPr/>
          <p:nvPr/>
        </p:nvSpPr>
        <p:spPr>
          <a:xfrm>
            <a:off x="5141506" y="1821962"/>
            <a:ext cx="998075" cy="880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개인적으로 활발히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자원봉사를 하고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동료에게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적극적으로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동참을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권유한다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BCA96AC-51E6-D5B6-0A46-6C97926A5ECF}"/>
              </a:ext>
            </a:extLst>
          </p:cNvPr>
          <p:cNvCxnSpPr>
            <a:cxnSpLocks/>
            <a:stCxn id="51" idx="2"/>
            <a:endCxn id="79" idx="0"/>
          </p:cNvCxnSpPr>
          <p:nvPr/>
        </p:nvCxnSpPr>
        <p:spPr>
          <a:xfrm>
            <a:off x="2079163" y="2498108"/>
            <a:ext cx="0" cy="44229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E6E0AA-22B1-261D-1BC6-704950D8B3EB}"/>
              </a:ext>
            </a:extLst>
          </p:cNvPr>
          <p:cNvCxnSpPr>
            <a:cxnSpLocks/>
            <a:stCxn id="52" idx="2"/>
            <a:endCxn id="80" idx="0"/>
          </p:cNvCxnSpPr>
          <p:nvPr/>
        </p:nvCxnSpPr>
        <p:spPr>
          <a:xfrm flipH="1">
            <a:off x="2716467" y="2702331"/>
            <a:ext cx="481675" cy="99274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FBC8DD01-7BE0-2780-3463-BAD28A8A888C}"/>
              </a:ext>
            </a:extLst>
          </p:cNvPr>
          <p:cNvCxnSpPr>
            <a:cxnSpLocks/>
            <a:stCxn id="54" idx="2"/>
            <a:endCxn id="81" idx="0"/>
          </p:cNvCxnSpPr>
          <p:nvPr/>
        </p:nvCxnSpPr>
        <p:spPr>
          <a:xfrm flipH="1">
            <a:off x="4463669" y="2702331"/>
            <a:ext cx="1" cy="2006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B792226-A031-BBA5-656A-45AE2E8E5FE1}"/>
              </a:ext>
            </a:extLst>
          </p:cNvPr>
          <p:cNvSpPr/>
          <p:nvPr/>
        </p:nvSpPr>
        <p:spPr>
          <a:xfrm>
            <a:off x="1597488" y="2940398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사무환경 개선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On/Off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스위치에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절전 스피커 부착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E863867-01F8-6EE4-E0AD-D314E8D8B547}"/>
              </a:ext>
            </a:extLst>
          </p:cNvPr>
          <p:cNvSpPr/>
          <p:nvPr/>
        </p:nvSpPr>
        <p:spPr>
          <a:xfrm>
            <a:off x="2234792" y="3695075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도구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텀블러 지급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동암정신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프린팅</a:t>
            </a: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)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F35FB37-E800-CD98-DC16-860A5AA33B6F}"/>
              </a:ext>
            </a:extLst>
          </p:cNvPr>
          <p:cNvSpPr/>
          <p:nvPr/>
        </p:nvSpPr>
        <p:spPr>
          <a:xfrm>
            <a:off x="3964631" y="2902990"/>
            <a:ext cx="998075" cy="56024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공동체 행사 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음료 등 지원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FA47152-8A03-954B-CFBE-0ED8036451F4}"/>
              </a:ext>
            </a:extLst>
          </p:cNvPr>
          <p:cNvSpPr/>
          <p:nvPr/>
        </p:nvSpPr>
        <p:spPr>
          <a:xfrm>
            <a:off x="6815582" y="1821962"/>
            <a:ext cx="998075" cy="880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내가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알고 있는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지식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정보를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직원들에게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B9688F-80DD-4D68-709B-35D25B025001}"/>
              </a:ext>
            </a:extLst>
          </p:cNvPr>
          <p:cNvSpPr/>
          <p:nvPr/>
        </p:nvSpPr>
        <p:spPr>
          <a:xfrm>
            <a:off x="6258241" y="2902990"/>
            <a:ext cx="998075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멘토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지정을 통한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멘토링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9B520F-9976-D0C0-8D46-6F5A295141ED}"/>
              </a:ext>
            </a:extLst>
          </p:cNvPr>
          <p:cNvSpPr/>
          <p:nvPr/>
        </p:nvSpPr>
        <p:spPr>
          <a:xfrm>
            <a:off x="8538283" y="2026184"/>
            <a:ext cx="998075" cy="4719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회사 주변을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청소한다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4FBCC80-B7D2-BEFE-A67C-4F9122246AA6}"/>
              </a:ext>
            </a:extLst>
          </p:cNvPr>
          <p:cNvSpPr/>
          <p:nvPr/>
        </p:nvSpPr>
        <p:spPr>
          <a:xfrm>
            <a:off x="3251764" y="3695075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규칙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일회용품 구매금지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불가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D6A4616-6B23-EFB0-F81A-71F08AC8B8E8}"/>
              </a:ext>
            </a:extLst>
          </p:cNvPr>
          <p:cNvCxnSpPr>
            <a:cxnSpLocks/>
            <a:stCxn id="52" idx="2"/>
            <a:endCxn id="85" idx="0"/>
          </p:cNvCxnSpPr>
          <p:nvPr/>
        </p:nvCxnSpPr>
        <p:spPr>
          <a:xfrm>
            <a:off x="3198142" y="2702331"/>
            <a:ext cx="535297" cy="99274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BDF6FAA-0E82-6E16-0F7E-B38CA3C579C3}"/>
              </a:ext>
            </a:extLst>
          </p:cNvPr>
          <p:cNvSpPr/>
          <p:nvPr/>
        </p:nvSpPr>
        <p:spPr>
          <a:xfrm>
            <a:off x="4652459" y="4055300"/>
            <a:ext cx="998075" cy="73198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회의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자원봉사의 보람 등을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회의 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후 발언할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 있는 시간 제공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792852-8C96-FBDA-3801-8B4A2BC1BA63}"/>
              </a:ext>
            </a:extLst>
          </p:cNvPr>
          <p:cNvSpPr/>
          <p:nvPr/>
        </p:nvSpPr>
        <p:spPr>
          <a:xfrm>
            <a:off x="5720162" y="4055300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근무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마지막 주 금요일 오후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지정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전원 외근 실시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E40645FC-EA5A-29B6-226F-ED489F64486E}"/>
              </a:ext>
            </a:extLst>
          </p:cNvPr>
          <p:cNvCxnSpPr>
            <a:cxnSpLocks/>
            <a:stCxn id="98" idx="2"/>
            <a:endCxn id="89" idx="0"/>
          </p:cNvCxnSpPr>
          <p:nvPr/>
        </p:nvCxnSpPr>
        <p:spPr>
          <a:xfrm flipH="1">
            <a:off x="5151497" y="3634978"/>
            <a:ext cx="489047" cy="42032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8AF6ADF6-3F02-B9DB-B0D5-79FF1B29ACC0}"/>
              </a:ext>
            </a:extLst>
          </p:cNvPr>
          <p:cNvCxnSpPr>
            <a:cxnSpLocks/>
            <a:stCxn id="98" idx="2"/>
            <a:endCxn id="90" idx="0"/>
          </p:cNvCxnSpPr>
          <p:nvPr/>
        </p:nvCxnSpPr>
        <p:spPr>
          <a:xfrm>
            <a:off x="5640544" y="3634978"/>
            <a:ext cx="578656" cy="42032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462C40E-AF77-FA63-BE3E-5E08193AF9DF}"/>
              </a:ext>
            </a:extLst>
          </p:cNvPr>
          <p:cNvCxnSpPr>
            <a:cxnSpLocks/>
            <a:stCxn id="82" idx="2"/>
            <a:endCxn id="83" idx="0"/>
          </p:cNvCxnSpPr>
          <p:nvPr/>
        </p:nvCxnSpPr>
        <p:spPr>
          <a:xfrm flipH="1">
            <a:off x="6757279" y="2702331"/>
            <a:ext cx="557341" cy="2006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1337866-3C50-F5F9-F532-011F88D7AC80}"/>
              </a:ext>
            </a:extLst>
          </p:cNvPr>
          <p:cNvSpPr/>
          <p:nvPr/>
        </p:nvSpPr>
        <p:spPr>
          <a:xfrm>
            <a:off x="7372922" y="2902990"/>
            <a:ext cx="998075" cy="107108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동료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에게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것 같은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정보를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메신저에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공유한 정보에 대해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  고마움 표시 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4BE1858-9923-0D56-9F3C-4FE6FBC38FC0}"/>
              </a:ext>
            </a:extLst>
          </p:cNvPr>
          <p:cNvCxnSpPr>
            <a:cxnSpLocks/>
            <a:stCxn id="82" idx="2"/>
            <a:endCxn id="94" idx="0"/>
          </p:cNvCxnSpPr>
          <p:nvPr/>
        </p:nvCxnSpPr>
        <p:spPr>
          <a:xfrm>
            <a:off x="7314620" y="2702331"/>
            <a:ext cx="557340" cy="2006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6AF8A17-7628-0E13-1CFF-629720A5C4FD}"/>
              </a:ext>
            </a:extLst>
          </p:cNvPr>
          <p:cNvSpPr/>
          <p:nvPr/>
        </p:nvSpPr>
        <p:spPr>
          <a:xfrm>
            <a:off x="8539728" y="2902990"/>
            <a:ext cx="998075" cy="6026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매월 정기 환경의 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지정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25BD53F-C3B6-C49E-A13F-4349756A65C5}"/>
              </a:ext>
            </a:extLst>
          </p:cNvPr>
          <p:cNvCxnSpPr>
            <a:cxnSpLocks/>
            <a:stCxn id="84" idx="2"/>
            <a:endCxn id="96" idx="0"/>
          </p:cNvCxnSpPr>
          <p:nvPr/>
        </p:nvCxnSpPr>
        <p:spPr>
          <a:xfrm>
            <a:off x="9037321" y="2498109"/>
            <a:ext cx="1445" cy="40488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3CFDA3-A0E9-923B-BC7B-6589B5F47337}"/>
              </a:ext>
            </a:extLst>
          </p:cNvPr>
          <p:cNvSpPr/>
          <p:nvPr/>
        </p:nvSpPr>
        <p:spPr>
          <a:xfrm>
            <a:off x="5141506" y="2902990"/>
            <a:ext cx="998075" cy="73198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 요양원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방문 봉사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6E9742A-AEDB-57C9-449E-B3E1D845AA28}"/>
              </a:ext>
            </a:extLst>
          </p:cNvPr>
          <p:cNvCxnSpPr>
            <a:cxnSpLocks/>
            <a:stCxn id="98" idx="0"/>
            <a:endCxn id="55" idx="2"/>
          </p:cNvCxnSpPr>
          <p:nvPr/>
        </p:nvCxnSpPr>
        <p:spPr>
          <a:xfrm flipV="1">
            <a:off x="5640544" y="2702331"/>
            <a:ext cx="0" cy="2006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B9D3091-4B04-8FAA-E755-3D38248D5309}"/>
              </a:ext>
            </a:extLst>
          </p:cNvPr>
          <p:cNvSpPr/>
          <p:nvPr/>
        </p:nvSpPr>
        <p:spPr>
          <a:xfrm flipH="1">
            <a:off x="1591725" y="5306326"/>
            <a:ext cx="964956" cy="7428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사무실에 마지막에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나오는 사람이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사무실 소등하는 것이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당연하다는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C3B89AA5-5B80-EE47-2017-D06C79ABEC9C}"/>
              </a:ext>
            </a:extLst>
          </p:cNvPr>
          <p:cNvCxnSpPr>
            <a:cxnSpLocks/>
            <a:stCxn id="79" idx="2"/>
            <a:endCxn id="137" idx="0"/>
          </p:cNvCxnSpPr>
          <p:nvPr/>
        </p:nvCxnSpPr>
        <p:spPr>
          <a:xfrm flipH="1">
            <a:off x="2074203" y="3498398"/>
            <a:ext cx="4960" cy="180792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2F42353-EAF6-828F-AA6C-2CFA6E5E9A1C}"/>
              </a:ext>
            </a:extLst>
          </p:cNvPr>
          <p:cNvSpPr/>
          <p:nvPr/>
        </p:nvSpPr>
        <p:spPr>
          <a:xfrm flipH="1">
            <a:off x="6749153" y="5306326"/>
            <a:ext cx="1247538" cy="5579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내가 알고 있는 지식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정보가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직원들에게 도움되고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활용될 것이란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B1C75608-F7AE-E547-A501-A8667E34CC3B}"/>
              </a:ext>
            </a:extLst>
          </p:cNvPr>
          <p:cNvCxnSpPr>
            <a:cxnSpLocks/>
            <a:stCxn id="83" idx="2"/>
            <a:endCxn id="166" idx="0"/>
          </p:cNvCxnSpPr>
          <p:nvPr/>
        </p:nvCxnSpPr>
        <p:spPr>
          <a:xfrm>
            <a:off x="6757279" y="3505591"/>
            <a:ext cx="615643" cy="180073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C0C75C9-7C21-C461-2EC3-1E70DAE716E9}"/>
              </a:ext>
            </a:extLst>
          </p:cNvPr>
          <p:cNvCxnSpPr>
            <a:cxnSpLocks/>
            <a:stCxn id="94" idx="2"/>
            <a:endCxn id="166" idx="0"/>
          </p:cNvCxnSpPr>
          <p:nvPr/>
        </p:nvCxnSpPr>
        <p:spPr>
          <a:xfrm flipH="1">
            <a:off x="7372922" y="3974075"/>
            <a:ext cx="499038" cy="133225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1ACB07E-36BD-DD90-2E64-85322144B1EE}"/>
              </a:ext>
            </a:extLst>
          </p:cNvPr>
          <p:cNvSpPr/>
          <p:nvPr/>
        </p:nvSpPr>
        <p:spPr>
          <a:xfrm flipH="1">
            <a:off x="8159713" y="5306326"/>
            <a:ext cx="1247538" cy="5579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깨끗한 회사 환경이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 효율을 높여줄 것이란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E94C7656-1E8F-9EDD-D0D0-948064FDD9C4}"/>
              </a:ext>
            </a:extLst>
          </p:cNvPr>
          <p:cNvCxnSpPr>
            <a:cxnSpLocks/>
            <a:stCxn id="96" idx="2"/>
            <a:endCxn id="175" idx="0"/>
          </p:cNvCxnSpPr>
          <p:nvPr/>
        </p:nvCxnSpPr>
        <p:spPr>
          <a:xfrm flipH="1">
            <a:off x="8783482" y="3505591"/>
            <a:ext cx="255284" cy="180073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575689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34BB-E06C-5499-D2EC-408654BC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BAF425D5-EBF3-B966-EE8C-AA534257AD1C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6629ECCC-017A-7FA4-9033-200C40F7D228}"/>
              </a:ext>
            </a:extLst>
          </p:cNvPr>
          <p:cNvSpPr/>
          <p:nvPr/>
        </p:nvSpPr>
        <p:spPr>
          <a:xfrm>
            <a:off x="246538" y="953530"/>
            <a:ext cx="162036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열람 전 제언 사항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03612-3829-67FD-B4E8-D1F25D2C364F}"/>
              </a:ext>
            </a:extLst>
          </p:cNvPr>
          <p:cNvSpPr txBox="1"/>
          <p:nvPr/>
        </p:nvSpPr>
        <p:spPr>
          <a:xfrm>
            <a:off x="246540" y="1353916"/>
            <a:ext cx="9516586" cy="5073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CA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는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내재화에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7 Bold" pitchFamily="2" charset="-127"/>
                <a:ea typeface="페이퍼로지 7 Bold" pitchFamily="2" charset="-127"/>
                <a:sym typeface="Arial"/>
              </a:rPr>
              <a:t>직접 기여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하는 활동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이하 내재화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과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 또는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CA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들의 </a:t>
            </a:r>
            <a:r>
              <a:rPr lang="ko-KR" altLang="en-US" sz="12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</a:rPr>
              <a:t>역할 수행의 지속성을 지원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하는 활동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이하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에너지부스터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으로 나눠집니다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내재화 활동은 앞서 정의된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7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 요소별 추구하는 팀 차원 조직문화의 구현을 직접 추진해보는 것으로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 역할 특성 상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직접적인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업무제도나 실무 상의 변화를 이끌어 내는 대신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조직문화 행사나 홍보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이벤트의 정기적인 실행이나 팀장이 추진하는 일하는 방식 변화에 동참하는 활동이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중심이 됩니다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물론 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본인 또는 소속 조직의 재량권을 활용하여 실제 일하는 방식 변화가 가능하신 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분들은 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동암정신에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입각한 일하는 방식 변화를 팀장님들과 함께 이</a:t>
            </a:r>
            <a:endParaRPr lang="en-US" altLang="ko-KR" sz="1200" dirty="0">
              <a:solidFill>
                <a:srgbClr val="0070C0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끌어내시는 것이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더욱 중요합니다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에너지부스터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활동은 팀장과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들의 역할 수행 지속성을 지원하는 활동으로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이전에 하지 않았던 활동을 시작하게 되는 팀장 또는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들이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월까지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활동을 중단하지 않고 지속할 수 있도록 돕는 활동입니다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이를 위해 팀장이나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들의 활동을 대신 홍보해 주거나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들의 활동 수행 상 어려움이나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장애가 있으면 이를 공유하면서 함께 해결해 나가거나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동료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내재화 활동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수행조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들이 실천한 활동들을 통해 실제 발생한 긍정적인 변화를 수집하여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동료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들에게 얘기해 줌으로써 팀장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동료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들이 자신들이 실천한 활동들이 갖는 의미나 가치를 느낄 수 있도록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돕습니다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각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분들은 본인들이 계획한 내재화 활동 또는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에너지부스터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활동을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하고 싶고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&gt;,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할 수 있는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만큼 마음껏 해보시기 바랍니다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그리고 활동 수행 과정에서 발생하는 제한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제약 요소들이 있었다면 무엇이었는지도 잘 정리하거나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기억하셔서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월에 다시 뵐 때 이야기할 수 있으면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좋겠습니다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8115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45053-9CE7-6198-A851-141A20A24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F16D7E7F-D673-4CDF-2440-BA678980FE4D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2436718-1619-66D5-4025-05C802102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56365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박정호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김영훈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(05),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배경률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2D256260-022D-456B-F1B2-DD634E838155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JJOM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DC56B911-580F-79B2-DDB5-F933763BAE29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A724B6A8-185C-1891-B82B-D37802A7681A}"/>
              </a:ext>
            </a:extLst>
          </p:cNvPr>
          <p:cNvSpPr/>
          <p:nvPr/>
        </p:nvSpPr>
        <p:spPr>
          <a:xfrm>
            <a:off x="246538" y="1846134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B04F8CCF-C554-E6D7-DD54-95DD9DEC33DC}"/>
              </a:ext>
            </a:extLst>
          </p:cNvPr>
          <p:cNvSpPr/>
          <p:nvPr/>
        </p:nvSpPr>
        <p:spPr>
          <a:xfrm>
            <a:off x="246538" y="285404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922F2-78BE-F7A0-BEBA-DD878012F056}"/>
              </a:ext>
            </a:extLst>
          </p:cNvPr>
          <p:cNvSpPr txBox="1"/>
          <p:nvPr/>
        </p:nvSpPr>
        <p:spPr>
          <a:xfrm>
            <a:off x="246539" y="1221631"/>
            <a:ext cx="9361918" cy="3411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불우재정신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 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건설적 대화문화 정착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비난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불만 표현 금지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3CF8A-6FFB-AC26-C7E3-08E5A56085DD}"/>
              </a:ext>
            </a:extLst>
          </p:cNvPr>
          <p:cNvSpPr txBox="1"/>
          <p:nvPr/>
        </p:nvSpPr>
        <p:spPr>
          <a:xfrm>
            <a:off x="246540" y="2051946"/>
            <a:ext cx="6763860" cy="3411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만족도 조사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(O, 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1CBDF-AC4E-EBAD-ED5A-F1AF887A1BA0}"/>
              </a:ext>
            </a:extLst>
          </p:cNvPr>
          <p:cNvSpPr txBox="1"/>
          <p:nvPr/>
        </p:nvSpPr>
        <p:spPr>
          <a:xfrm>
            <a:off x="246540" y="3059249"/>
            <a:ext cx="6478110" cy="1056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금지 단어 설정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권장 단어 설정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회의 시작 전 구호 외치기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‘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말 끊지 말고 경청하자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’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비난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lang="ko-KR" altLang="en-US" dirty="0"/>
              <a:t>불만 표현 빈도 체크하기</a:t>
            </a:r>
            <a:endParaRPr lang="en-US" altLang="ko-KR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28A44DB9-E435-7A79-497B-1C639DA9348C}"/>
              </a:ext>
            </a:extLst>
          </p:cNvPr>
          <p:cNvSpPr/>
          <p:nvPr/>
        </p:nvSpPr>
        <p:spPr>
          <a:xfrm>
            <a:off x="246538" y="445616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259200-09E4-FB04-C808-28ACCD130146}"/>
              </a:ext>
            </a:extLst>
          </p:cNvPr>
          <p:cNvSpPr txBox="1"/>
          <p:nvPr/>
        </p:nvSpPr>
        <p:spPr>
          <a:xfrm>
            <a:off x="246540" y="4661363"/>
            <a:ext cx="5620860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6~9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pic>
        <p:nvPicPr>
          <p:cNvPr id="33" name="그림 32" descr="텍스트, 포스트잇 노트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804D74-F37D-3963-5033-3BD7AF937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5556" r="15000" b="7963"/>
          <a:stretch/>
        </p:blipFill>
        <p:spPr>
          <a:xfrm rot="5400000">
            <a:off x="6004187" y="2225035"/>
            <a:ext cx="4193891" cy="301464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567865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23A1D-A082-CEBA-66A0-1A079C59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포스트잇 노트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A15969-CAEA-68BD-49D2-F858B7A99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" b="7294"/>
          <a:stretch/>
        </p:blipFill>
        <p:spPr>
          <a:xfrm>
            <a:off x="6591289" y="3470803"/>
            <a:ext cx="3017168" cy="218450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7795BF51-5284-E3B3-A649-DA2EFDC3DA2F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F0CC87C-F884-C255-0D45-E2675DBCEABD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이정주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김영훈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(01),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이광진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1EEF00E3-63D8-596C-E6BB-554F203686B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알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997387D7-2E95-7905-7904-B4A887B0D429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FABFB4A-683A-0E3C-0605-0A8B2138B9AA}"/>
              </a:ext>
            </a:extLst>
          </p:cNvPr>
          <p:cNvSpPr/>
          <p:nvPr/>
        </p:nvSpPr>
        <p:spPr>
          <a:xfrm>
            <a:off x="246538" y="230717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891D3F90-1447-CBB7-521D-A510B06E80C5}"/>
              </a:ext>
            </a:extLst>
          </p:cNvPr>
          <p:cNvSpPr/>
          <p:nvPr/>
        </p:nvSpPr>
        <p:spPr>
          <a:xfrm>
            <a:off x="246538" y="3660812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86ADD-F682-0016-4E94-400BDD1D25D8}"/>
              </a:ext>
            </a:extLst>
          </p:cNvPr>
          <p:cNvSpPr txBox="1"/>
          <p:nvPr/>
        </p:nvSpPr>
        <p:spPr>
          <a:xfrm>
            <a:off x="246539" y="1173233"/>
            <a:ext cx="93619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ko-KR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불굴의 도전정신과 개척정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 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목적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의도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업무 지원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요청시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무조건 요청기간 내 지원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메일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잔디 등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상생적 공존공영의 인화정신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업무분장 효율성 강화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3.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추구행동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소통문화 정책을 지킨다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일상화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4.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에너지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PUSH! [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감사를 담은 메일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카톡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등 발송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/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팀워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의견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잘하고 있는지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?)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제시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0740-1784-D706-DE65-D12A7E0838C2}"/>
              </a:ext>
            </a:extLst>
          </p:cNvPr>
          <p:cNvSpPr txBox="1"/>
          <p:nvPr/>
        </p:nvSpPr>
        <p:spPr>
          <a:xfrm>
            <a:off x="246540" y="2512983"/>
            <a:ext cx="676386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이메일 및 사내 메신저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잔디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를 통한 피드백이 납득이 되는지 확인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중복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공백 여부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확인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분배된 업무가 과도하게 한 쪽으로 치우쳐 있진 않았는지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확인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질문하거나 반대의견을 내는데 두려움이 없는지 확인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4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인터뷰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: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업무지원요청자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지원평가 피드백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61FD9B-E389-5E55-1ACA-49E80A4F7F19}"/>
              </a:ext>
            </a:extLst>
          </p:cNvPr>
          <p:cNvSpPr txBox="1"/>
          <p:nvPr/>
        </p:nvSpPr>
        <p:spPr>
          <a:xfrm>
            <a:off x="246540" y="3866014"/>
            <a:ext cx="6478110" cy="1295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기한 준수 요청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퇴근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시간 전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출근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10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분 뒤 톡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 / CA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포함 파트장까지 피드백 역할을 추가로 부여하여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                      </a:t>
            </a:r>
            <a:r>
              <a:rPr lang="ko-KR" altLang="en-US" dirty="0"/>
              <a:t>객관성 확장 </a:t>
            </a:r>
            <a:r>
              <a:rPr lang="en-US" altLang="ko-KR" dirty="0"/>
              <a:t>(</a:t>
            </a:r>
            <a:r>
              <a:rPr lang="ko-KR" altLang="en-US" dirty="0"/>
              <a:t>다양한 피드백 수용</a:t>
            </a:r>
            <a:r>
              <a:rPr lang="en-US" altLang="ko-KR" dirty="0"/>
              <a:t>)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dirty="0"/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간단 설문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업무량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만족도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난이도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자가진단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  <a:r>
              <a:rPr kumimoji="0" lang="ko-KR" altLang="en-US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읽씹금지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), </a:t>
            </a:r>
            <a:r>
              <a:rPr lang="ko-KR" altLang="en-US" dirty="0"/>
              <a:t>티타임을 통한 심리적 안정감 확보</a:t>
            </a:r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세부활동 </a:t>
            </a:r>
            <a:r>
              <a:rPr lang="en-US" altLang="ko-KR" dirty="0"/>
              <a:t>4. </a:t>
            </a:r>
            <a:r>
              <a:rPr lang="ko-KR" altLang="en-US" dirty="0"/>
              <a:t>사내메일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 </a:t>
            </a:r>
            <a:r>
              <a:rPr lang="ko-KR" altLang="en-US" dirty="0"/>
              <a:t>업무지원 공유</a:t>
            </a:r>
            <a:r>
              <a:rPr lang="en-US" altLang="ko-KR" dirty="0"/>
              <a:t> → </a:t>
            </a:r>
            <a:r>
              <a:rPr lang="ko-KR" altLang="en-US" dirty="0"/>
              <a:t>팀장</a:t>
            </a:r>
            <a:r>
              <a:rPr lang="en-US" altLang="ko-KR" dirty="0"/>
              <a:t>/</a:t>
            </a:r>
            <a:r>
              <a:rPr lang="ko-KR" altLang="en-US" dirty="0"/>
              <a:t>파트장</a:t>
            </a:r>
            <a:r>
              <a:rPr lang="en-US" altLang="ko-KR" dirty="0"/>
              <a:t>/CA</a:t>
            </a:r>
            <a:r>
              <a:rPr lang="ko-KR" altLang="en-US" dirty="0"/>
              <a:t>확인 </a:t>
            </a:r>
            <a:r>
              <a:rPr lang="en-US" altLang="ko-KR" dirty="0"/>
              <a:t>(1</a:t>
            </a:r>
            <a:r>
              <a:rPr lang="ko-KR" altLang="en-US" dirty="0"/>
              <a:t>일 </a:t>
            </a:r>
            <a:r>
              <a:rPr lang="en-US" altLang="ko-KR" dirty="0"/>
              <a:t>2</a:t>
            </a:r>
            <a:r>
              <a:rPr lang="ko-KR" altLang="en-US" dirty="0"/>
              <a:t>회</a:t>
            </a:r>
            <a:r>
              <a:rPr lang="en-US" altLang="ko-KR" dirty="0"/>
              <a:t>) → </a:t>
            </a:r>
            <a:r>
              <a:rPr lang="ko-KR" altLang="en-US" dirty="0"/>
              <a:t>활동 수행</a:t>
            </a:r>
            <a:endParaRPr lang="en-US" altLang="ko-KR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89ABDD61-7D3D-D22F-9ADF-2A1CC9D835A5}"/>
              </a:ext>
            </a:extLst>
          </p:cNvPr>
          <p:cNvSpPr/>
          <p:nvPr/>
        </p:nvSpPr>
        <p:spPr>
          <a:xfrm>
            <a:off x="246538" y="5239422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F08C84-FA1E-0BB4-6B5C-9707A3FEE1B5}"/>
              </a:ext>
            </a:extLst>
          </p:cNvPr>
          <p:cNvSpPr txBox="1"/>
          <p:nvPr/>
        </p:nvSpPr>
        <p:spPr>
          <a:xfrm>
            <a:off x="246540" y="5444624"/>
            <a:ext cx="5620860" cy="1056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발생 시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피드백 요청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발생 시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주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dirty="0"/>
              <a:t>or 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회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4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6~7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매주 피드백 인터뷰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4950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5D661-9669-4038-2AA2-6F01B063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포스트잇 노트, 종이 제품, 종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8924DA-4F69-927C-A3C9-16037DD55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" t="7190" r="3927" b="11986"/>
          <a:stretch/>
        </p:blipFill>
        <p:spPr>
          <a:xfrm rot="5400000">
            <a:off x="5910450" y="2131299"/>
            <a:ext cx="4381363" cy="301464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71BC6C43-5D76-B6D6-AED2-E3FE2C8130CC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_2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B8E5A26-47FD-8F07-B67A-42D021FA8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28347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조규창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조현우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마승우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CA7B7C0C-F84F-C890-F5CE-A777487F6161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한 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고생했어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!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CF1A885E-E045-1E70-4E79-A16D0A071EFC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55AD6443-2299-923F-2C8E-BD61B53C8D65}"/>
              </a:ext>
            </a:extLst>
          </p:cNvPr>
          <p:cNvSpPr/>
          <p:nvPr/>
        </p:nvSpPr>
        <p:spPr>
          <a:xfrm>
            <a:off x="246538" y="19868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E28FAC18-156E-BE36-D431-CA3B16D97726}"/>
              </a:ext>
            </a:extLst>
          </p:cNvPr>
          <p:cNvSpPr/>
          <p:nvPr/>
        </p:nvSpPr>
        <p:spPr>
          <a:xfrm>
            <a:off x="246538" y="321703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AAE6F-2A17-696F-3EE8-EC4AE8C8627B}"/>
              </a:ext>
            </a:extLst>
          </p:cNvPr>
          <p:cNvSpPr txBox="1"/>
          <p:nvPr/>
        </p:nvSpPr>
        <p:spPr>
          <a:xfrm>
            <a:off x="246539" y="1221631"/>
            <a:ext cx="9361918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3.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추구행동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소통문화 정책을 지킨다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일상화 차원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하루 한 번 수고했다 격려하기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E8ABB-6742-F022-DF92-90FD49C34A7B}"/>
              </a:ext>
            </a:extLst>
          </p:cNvPr>
          <p:cNvSpPr txBox="1"/>
          <p:nvPr/>
        </p:nvSpPr>
        <p:spPr>
          <a:xfrm>
            <a:off x="246540" y="2192661"/>
            <a:ext cx="6763860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직원참여도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70%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이상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참여자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인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 한 주 있었던 성과 공유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주제는 업무가 아니어도 됨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예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: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한 주 건강을 위해 자전거 출퇴근 도전 → 성공했다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 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CE674-992F-97BF-4C5D-9B805999DAA6}"/>
              </a:ext>
            </a:extLst>
          </p:cNvPr>
          <p:cNvSpPr txBox="1"/>
          <p:nvPr/>
        </p:nvSpPr>
        <p:spPr>
          <a:xfrm>
            <a:off x="246540" y="3422232"/>
            <a:ext cx="6478110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팀 내 우수사례 선정 및 팀 내 상품 증정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인재육성팀 </a:t>
            </a:r>
            <a:r>
              <a:rPr lang="ko-KR" altLang="en-US" dirty="0"/>
              <a:t>협조</a:t>
            </a:r>
            <a:r>
              <a:rPr lang="en-US" altLang="ko-KR" dirty="0"/>
              <a:t>) → </a:t>
            </a:r>
            <a:r>
              <a:rPr lang="ko-KR" altLang="en-US" dirty="0"/>
              <a:t>예산편성</a:t>
            </a:r>
            <a:endParaRPr lang="en-US" altLang="ko-KR" dirty="0"/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dirty="0"/>
              <a:t>매주 금 </a:t>
            </a:r>
            <a:r>
              <a:rPr lang="en-US" altLang="ko-KR" dirty="0"/>
              <a:t>17:45 ~ </a:t>
            </a:r>
            <a:r>
              <a:rPr lang="ko-KR" altLang="en-US" dirty="0"/>
              <a:t>팀원들이 모여 퇴근 전 서로간 성과 공유 및 칭찬하는 자리 </a:t>
            </a:r>
            <a:r>
              <a:rPr lang="en-US" altLang="ko-KR" dirty="0"/>
              <a:t>(</a:t>
            </a:r>
            <a:r>
              <a:rPr lang="ko-KR" altLang="en-US" dirty="0" err="1"/>
              <a:t>수고했어</a:t>
            </a:r>
            <a:r>
              <a:rPr lang="en-US" altLang="ko-KR" dirty="0"/>
              <a:t>)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en-US" altLang="ko-KR" dirty="0"/>
              <a:t>   →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원형으로 모여 활동개시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+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토닥토닥 해주기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ED410E8C-DDD6-0F1B-6676-6862471AE1D4}"/>
              </a:ext>
            </a:extLst>
          </p:cNvPr>
          <p:cNvSpPr/>
          <p:nvPr/>
        </p:nvSpPr>
        <p:spPr>
          <a:xfrm>
            <a:off x="246538" y="445616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1B0196-80E5-B9DA-511E-FC191C988554}"/>
              </a:ext>
            </a:extLst>
          </p:cNvPr>
          <p:cNvSpPr txBox="1"/>
          <p:nvPr/>
        </p:nvSpPr>
        <p:spPr>
          <a:xfrm>
            <a:off x="246540" y="4661363"/>
            <a:ext cx="5620860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dirty="0"/>
              <a:t>6~9</a:t>
            </a:r>
            <a:r>
              <a:rPr lang="ko-KR" altLang="en-US" dirty="0"/>
              <a:t>월 파일럿 기간 차원 진행</a:t>
            </a:r>
            <a:endParaRPr lang="en-US" altLang="ko-KR" dirty="0"/>
          </a:p>
          <a:p>
            <a:r>
              <a: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dirty="0"/>
              <a:t>매주 </a:t>
            </a:r>
            <a:r>
              <a:rPr lang="en-US" altLang="ko-KR" dirty="0"/>
              <a:t>‘</a:t>
            </a:r>
            <a:r>
              <a:rPr lang="ko-KR" altLang="en-US" dirty="0"/>
              <a:t>금</a:t>
            </a:r>
            <a:r>
              <a:rPr lang="en-US" altLang="ko-KR" dirty="0"/>
              <a:t>’ </a:t>
            </a:r>
            <a:r>
              <a:rPr lang="ko-KR" altLang="en-US" dirty="0"/>
              <a:t>시행 월 </a:t>
            </a:r>
            <a:r>
              <a:rPr lang="en-US" altLang="ko-KR" dirty="0"/>
              <a:t>1</a:t>
            </a:r>
            <a:r>
              <a:rPr lang="ko-KR" altLang="en-US" dirty="0"/>
              <a:t>회 우수사례 도출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09545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4E4A0-692B-1125-46AD-1302A98C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FCA64C45-DE9C-74D0-D071-46ABC2251482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_2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8080253-6CDA-B663-36C0-C3A8064B0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33993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정희수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유다함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정하연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5BB52AA-7422-DAEE-B59E-7F2B1B16F501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에너지 부스터</a:t>
            </a: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85758352-05B0-555C-AA47-DCCB54AF5A8B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96719412-2396-F9F9-8BD4-08CC6810272E}"/>
              </a:ext>
            </a:extLst>
          </p:cNvPr>
          <p:cNvSpPr/>
          <p:nvPr/>
        </p:nvSpPr>
        <p:spPr>
          <a:xfrm>
            <a:off x="246538" y="221331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0D82BBDF-C14D-C928-3169-B2460D7A83DA}"/>
              </a:ext>
            </a:extLst>
          </p:cNvPr>
          <p:cNvSpPr/>
          <p:nvPr/>
        </p:nvSpPr>
        <p:spPr>
          <a:xfrm>
            <a:off x="246538" y="3473092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14DB6-0B18-A455-E873-6F27F75769B1}"/>
              </a:ext>
            </a:extLst>
          </p:cNvPr>
          <p:cNvSpPr txBox="1"/>
          <p:nvPr/>
        </p:nvSpPr>
        <p:spPr>
          <a:xfrm>
            <a:off x="246539" y="1173233"/>
            <a:ext cx="9361918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추구행동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내 소통문화 정책을 지킨다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일상화 지원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이정구 팀장 지원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상생적 공존공영의 인화정신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유형요인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각종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경∙조사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및  건강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개인사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챙기기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구현 지원 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신승하 팀장 지원</a:t>
            </a:r>
            <a:r>
              <a:rPr lang="en-US" altLang="ko-KR" sz="105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3.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팀장님의 사명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팀원들과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상호발전할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수 있는 긍정적 마인드로 소통한다 지원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김제중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팀장 지원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105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9ADE6-F353-E020-42C0-49E070DA8EC9}"/>
              </a:ext>
            </a:extLst>
          </p:cNvPr>
          <p:cNvSpPr txBox="1"/>
          <p:nvPr/>
        </p:nvSpPr>
        <p:spPr>
          <a:xfrm>
            <a:off x="246540" y="2419123"/>
            <a:ext cx="6763860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일주일 한 번 팀원 칭찬 및 대화 시간 운영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2.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모든 팀원들의 생일 때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생일 축하 이벤트 및 케이크 불기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OR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식사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3.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매월 업무 개선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필요점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,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사업 아이디어 파트당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개씩 도출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88AD7-1BA5-787F-3AB5-DC94534B11C8}"/>
              </a:ext>
            </a:extLst>
          </p:cNvPr>
          <p:cNvSpPr txBox="1"/>
          <p:nvPr/>
        </p:nvSpPr>
        <p:spPr>
          <a:xfrm>
            <a:off x="246540" y="3678294"/>
            <a:ext cx="6478110" cy="15337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체크 리스트 만들어서 팀원들과 대화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칭찬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휴가자 제외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dirty="0"/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생일 당일에 팀원 모두가 생일 축하한다고 말해주기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+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간단한 선물 또는 케이크 해주기</a:t>
            </a:r>
            <a:endParaRPr lang="en-US" altLang="ko-KR" dirty="0"/>
          </a:p>
          <a:p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</a:p>
          <a:p>
            <a:r>
              <a:rPr lang="en-US" altLang="ko-KR" dirty="0"/>
              <a:t>   →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적극적으로 발췌할 업무개선 필요성 사항에 대한 아이디어를 게시한다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</a:p>
          <a:p>
            <a:r>
              <a:rPr lang="en-US" altLang="ko-KR" dirty="0"/>
              <a:t>   →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회의 시에 적극적으로 회의에 참여하여 중요 사항에 관해 기록하고 공유한다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</a:t>
            </a:r>
          </a:p>
          <a:p>
            <a:r>
              <a:rPr lang="en-US" altLang="ko-KR" dirty="0"/>
              <a:t>   →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서로의 의견을 존중해주고 귀담아 듣기</a:t>
            </a:r>
            <a:endParaRPr lang="en-US" altLang="ko-KR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B757B878-C76C-C0FE-8938-DE257D5260D1}"/>
              </a:ext>
            </a:extLst>
          </p:cNvPr>
          <p:cNvSpPr/>
          <p:nvPr/>
        </p:nvSpPr>
        <p:spPr>
          <a:xfrm>
            <a:off x="246538" y="540878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405DE-0F7F-B52B-E691-0E0B5163E621}"/>
              </a:ext>
            </a:extLst>
          </p:cNvPr>
          <p:cNvSpPr txBox="1"/>
          <p:nvPr/>
        </p:nvSpPr>
        <p:spPr>
          <a:xfrm>
            <a:off x="246540" y="5613988"/>
            <a:ext cx="5620860" cy="818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lang="en-US" altLang="ko-KR" dirty="0"/>
              <a:t>6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월부터 주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lang="en-US" altLang="ko-KR" dirty="0"/>
              <a:t>1</a:t>
            </a:r>
            <a:r>
              <a:rPr lang="ko-KR" altLang="en-US" dirty="0"/>
              <a:t>년간 팀원 경조사 발생시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3.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현 시점부터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년간 월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pic>
        <p:nvPicPr>
          <p:cNvPr id="14" name="그림 13" descr="텍스트, 포스트잇 노트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54F601-F994-712B-7BEB-16DC95BC6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1" t="9484" r="13342" b="12715"/>
          <a:stretch/>
        </p:blipFill>
        <p:spPr>
          <a:xfrm>
            <a:off x="6598379" y="2480413"/>
            <a:ext cx="3010078" cy="33604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97072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EF252-B5E6-7030-E09A-13629D8A5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친필, 종이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1194AC-9938-F6F8-306E-2FBF73E64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464" y="2256485"/>
            <a:ext cx="3994783" cy="29960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43BA3493-D152-F702-D1D7-50BDFA676407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나의 사고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실수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를 숨기지 마라</a:t>
            </a: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45E22A78-54F2-E20E-988B-FD8549029B0B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_3, 7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연합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6C7FB4F3-9A42-43F0-2C08-47D773577A46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CA4A1AB-2677-97F6-7DA6-C6AC98BC36BB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고수영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김민규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김동원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이주성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35031244-E4AA-F55A-6A6D-6C8DDDE2F03F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8B2A9D3B-8D9B-2EEF-BE49-00242A9A5344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3513D919-9824-D784-8188-1AE8C84587ED}"/>
              </a:ext>
            </a:extLst>
          </p:cNvPr>
          <p:cNvSpPr/>
          <p:nvPr/>
        </p:nvSpPr>
        <p:spPr>
          <a:xfrm>
            <a:off x="246538" y="4388358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16938-26E8-BA6E-AD0D-699817977126}"/>
              </a:ext>
            </a:extLst>
          </p:cNvPr>
          <p:cNvSpPr txBox="1"/>
          <p:nvPr/>
        </p:nvSpPr>
        <p:spPr>
          <a:xfrm>
            <a:off x="246540" y="1202688"/>
            <a:ext cx="6687660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ko-KR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추구행동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&lt;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쾌적한 근무환경을 조성하려 노력한다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인본주의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)&gt;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일상화를 위한 유형요인인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사고사례 공유하기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939FA-5C00-1F2F-F6D7-ABD45D62F762}"/>
              </a:ext>
            </a:extLst>
          </p:cNvPr>
          <p:cNvSpPr txBox="1"/>
          <p:nvPr/>
        </p:nvSpPr>
        <p:spPr>
          <a:xfrm>
            <a:off x="246540" y="209525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팀별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건 이상 공유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E2C1A-92D4-82B0-FFB1-3D4D33C3183E}"/>
              </a:ext>
            </a:extLst>
          </p:cNvPr>
          <p:cNvSpPr txBox="1"/>
          <p:nvPr/>
        </p:nvSpPr>
        <p:spPr>
          <a:xfrm>
            <a:off x="246540" y="3034123"/>
            <a:ext cx="5220810" cy="88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사고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or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사고가 날 뻔한 경험을 메일 또는 메신저 등 팀원들과 자유롭게 공유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해당 팀의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는 다른 팀의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에게 해당 사례 공유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각 팀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CA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는 다른 팀의 사례를 팀원에게 공유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7A185D-593B-E3E4-C71B-C234EB3BC543}"/>
              </a:ext>
            </a:extLst>
          </p:cNvPr>
          <p:cNvSpPr txBox="1"/>
          <p:nvPr/>
        </p:nvSpPr>
        <p:spPr>
          <a:xfrm>
            <a:off x="246540" y="4613149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6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~ 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0327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A75E2-3113-5B18-FA72-5B5D5C1A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4EA26467-3591-542F-0EF8-966802631A73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_3, 7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연합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549D007-F231-5653-C241-5DEDA3C02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01697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박기옥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이남규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황호상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엄희지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5" name="그림 4" descr="텍스트, 친필, 영수증, 종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29247D-62E3-CB31-B60A-08FCCEFEC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" t="9584" r="3750" b="17537"/>
          <a:stretch/>
        </p:blipFill>
        <p:spPr>
          <a:xfrm>
            <a:off x="6591289" y="3878421"/>
            <a:ext cx="3017168" cy="177689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FD251347-14DF-A1F0-B8A8-B063CB79E547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팀원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생일챙기기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E53D9A2D-7754-1352-9703-FF9A2FFA7E1B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BE6DE67-CD2E-B0C2-E129-EBC17A8FCDBB}"/>
              </a:ext>
            </a:extLst>
          </p:cNvPr>
          <p:cNvSpPr/>
          <p:nvPr/>
        </p:nvSpPr>
        <p:spPr>
          <a:xfrm>
            <a:off x="246538" y="16454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594688DE-4A5F-435B-200E-933D3A64D666}"/>
              </a:ext>
            </a:extLst>
          </p:cNvPr>
          <p:cNvSpPr/>
          <p:nvPr/>
        </p:nvSpPr>
        <p:spPr>
          <a:xfrm>
            <a:off x="246538" y="22464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E6E2911-19AE-A88A-DBF9-76FB348E1862}"/>
              </a:ext>
            </a:extLst>
          </p:cNvPr>
          <p:cNvSpPr/>
          <p:nvPr/>
        </p:nvSpPr>
        <p:spPr>
          <a:xfrm>
            <a:off x="246538" y="285366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11502-FA49-714A-9F6C-57E1502FAF95}"/>
              </a:ext>
            </a:extLst>
          </p:cNvPr>
          <p:cNvSpPr txBox="1"/>
          <p:nvPr/>
        </p:nvSpPr>
        <p:spPr>
          <a:xfrm>
            <a:off x="246540" y="1173233"/>
            <a:ext cx="5060751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ko-KR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_&lt;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생일 챙기기</a:t>
            </a:r>
            <a:r>
              <a:rPr lang="en-US" altLang="ko-KR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FCFF7-E4DB-A987-9A59-EA4F5CDC6CB7}"/>
              </a:ext>
            </a:extLst>
          </p:cNvPr>
          <p:cNvSpPr txBox="1"/>
          <p:nvPr/>
        </p:nvSpPr>
        <p:spPr>
          <a:xfrm>
            <a:off x="246540" y="1851219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매년 모든 팀원의 생일을 빠짐없이 챙기기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75A6D-BE4D-FD84-16C5-F1D3814CCB3D}"/>
              </a:ext>
            </a:extLst>
          </p:cNvPr>
          <p:cNvSpPr txBox="1"/>
          <p:nvPr/>
        </p:nvSpPr>
        <p:spPr>
          <a:xfrm>
            <a:off x="246540" y="2451651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생일 전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생일알림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및 다과 준비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5D8E4-7440-CE92-BD8F-01D145B6E0ED}"/>
              </a:ext>
            </a:extLst>
          </p:cNvPr>
          <p:cNvSpPr txBox="1"/>
          <p:nvPr/>
        </p:nvSpPr>
        <p:spPr>
          <a:xfrm>
            <a:off x="246540" y="3078458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25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년 수행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매년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 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8856838D-BB91-E25F-199F-3FE084249B0C}"/>
              </a:ext>
            </a:extLst>
          </p:cNvPr>
          <p:cNvSpPr/>
          <p:nvPr/>
        </p:nvSpPr>
        <p:spPr>
          <a:xfrm>
            <a:off x="1762125" y="3717076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월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1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회 과장급 이하 직원과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식사∙고충면담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2E735793-B241-24B9-2D6A-798BAF10430F}"/>
              </a:ext>
            </a:extLst>
          </p:cNvPr>
          <p:cNvSpPr/>
          <p:nvPr/>
        </p:nvSpPr>
        <p:spPr>
          <a:xfrm>
            <a:off x="246538" y="3717076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A3A15F3A-49C8-4B39-1C57-CB10D4B6C279}"/>
              </a:ext>
            </a:extLst>
          </p:cNvPr>
          <p:cNvSpPr/>
          <p:nvPr/>
        </p:nvSpPr>
        <p:spPr>
          <a:xfrm>
            <a:off x="246538" y="440895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B36E6AD1-A7B1-E905-54C5-A2FC648AD8BD}"/>
              </a:ext>
            </a:extLst>
          </p:cNvPr>
          <p:cNvSpPr/>
          <p:nvPr/>
        </p:nvSpPr>
        <p:spPr>
          <a:xfrm>
            <a:off x="246538" y="5009995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06257CEF-CD4A-2AC8-E0D3-36E6E2567E60}"/>
              </a:ext>
            </a:extLst>
          </p:cNvPr>
          <p:cNvSpPr/>
          <p:nvPr/>
        </p:nvSpPr>
        <p:spPr>
          <a:xfrm>
            <a:off x="246538" y="561721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A369F7-3862-FC6E-41AD-864BE02A6214}"/>
              </a:ext>
            </a:extLst>
          </p:cNvPr>
          <p:cNvSpPr txBox="1"/>
          <p:nvPr/>
        </p:nvSpPr>
        <p:spPr>
          <a:xfrm>
            <a:off x="246540" y="3936779"/>
            <a:ext cx="6347272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상생적 공존공영의 인화정신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구현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4127E2-3778-2EE9-88BB-B830C79E1E20}"/>
              </a:ext>
            </a:extLst>
          </p:cNvPr>
          <p:cNvSpPr txBox="1"/>
          <p:nvPr/>
        </p:nvSpPr>
        <p:spPr>
          <a:xfrm>
            <a:off x="246540" y="4614765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직원 고충 접수 및 개선조치가 실제 실행된다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88BC0B-49BD-3BC9-C949-A4DCF31BD0A8}"/>
              </a:ext>
            </a:extLst>
          </p:cNvPr>
          <p:cNvSpPr txBox="1"/>
          <p:nvPr/>
        </p:nvSpPr>
        <p:spPr>
          <a:xfrm>
            <a:off x="246540" y="5215197"/>
            <a:ext cx="52652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저녁모임 일정 안내와 예약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9884DD-29F6-48E5-BC83-ECACFF36D40A}"/>
              </a:ext>
            </a:extLst>
          </p:cNvPr>
          <p:cNvSpPr txBox="1"/>
          <p:nvPr/>
        </p:nvSpPr>
        <p:spPr>
          <a:xfrm>
            <a:off x="246540" y="5842004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6037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8C8DF-3FE4-063D-C10B-FD9293204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CCF1D2E8-421E-58EB-9595-7C89C7673F43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_4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0FC9CA0-7C19-3EE9-4F25-D00CF8D8B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50982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김성은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이주하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정범수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김병열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조민래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6" name="그림 5" descr="텍스트, 친필, 종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B36705-7152-2BF6-18A3-EF25D30A0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5741" r="6111" b="5819"/>
          <a:stretch/>
        </p:blipFill>
        <p:spPr>
          <a:xfrm rot="5400000">
            <a:off x="6075849" y="2293872"/>
            <a:ext cx="4032031" cy="300243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EE173F47-77D6-B28D-8538-9ED355DFE31B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2 IN 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8488CA4-5A94-8FD2-06B4-4FC6352B2BE4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FD75DD3C-2B52-FE96-48BD-204E82D3DDA5}"/>
              </a:ext>
            </a:extLst>
          </p:cNvPr>
          <p:cNvSpPr/>
          <p:nvPr/>
        </p:nvSpPr>
        <p:spPr>
          <a:xfrm>
            <a:off x="246538" y="230717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3E7FBD97-47D1-D6CC-C155-9376C998D081}"/>
              </a:ext>
            </a:extLst>
          </p:cNvPr>
          <p:cNvSpPr/>
          <p:nvPr/>
        </p:nvSpPr>
        <p:spPr>
          <a:xfrm>
            <a:off x="246538" y="3660812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D685F-7B5E-61A1-3BF4-88532BC0F018}"/>
              </a:ext>
            </a:extLst>
          </p:cNvPr>
          <p:cNvSpPr txBox="1"/>
          <p:nvPr/>
        </p:nvSpPr>
        <p:spPr>
          <a:xfrm>
            <a:off x="246539" y="1173233"/>
            <a:ext cx="9361918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전파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2. &lt;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ko-KR" sz="105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ko-KR" sz="105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中 추구행동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조직의 소통문화 정책을 지킨다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일상화 지원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1A56E-C1F3-E634-F073-4975CDBA33FB}"/>
              </a:ext>
            </a:extLst>
          </p:cNvPr>
          <p:cNvSpPr txBox="1"/>
          <p:nvPr/>
        </p:nvSpPr>
        <p:spPr>
          <a:xfrm>
            <a:off x="246540" y="2512983"/>
            <a:ext cx="6763860" cy="57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전 직원의 </a:t>
            </a:r>
            <a:r>
              <a:rPr kumimoji="0" lang="ko-KR" altLang="en-US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숙지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불필요한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50" dirty="0" err="1">
                <a:latin typeface="페이퍼로지 5 Medium" pitchFamily="2" charset="-127"/>
                <a:ea typeface="페이퍼로지 5 Medium" pitchFamily="2" charset="-127"/>
              </a:rPr>
              <a:t>무지성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 의견 개진 타파 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+ 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팀 문화 개선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</a:rPr>
              <a:t>칭찬하기</a:t>
            </a:r>
            <a:r>
              <a:rPr lang="en-US" altLang="ko-KR" sz="105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E5D14-87F9-8FF3-B544-0C68E968B430}"/>
              </a:ext>
            </a:extLst>
          </p:cNvPr>
          <p:cNvSpPr txBox="1"/>
          <p:nvPr/>
        </p:nvSpPr>
        <p:spPr>
          <a:xfrm>
            <a:off x="246540" y="3866014"/>
            <a:ext cx="6478110" cy="15337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spcBef>
                <a:spcPts val="600"/>
              </a:spcBef>
              <a:defRPr sz="1050"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1. 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→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5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月 핵심가치 및 </a:t>
            </a:r>
            <a:r>
              <a:rPr kumimoji="0" lang="ko-KR" altLang="en-US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게임 기획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실행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→ </a:t>
            </a:r>
            <a:r>
              <a:rPr lang="ko-KR" altLang="en-US" dirty="0"/>
              <a:t>연말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동암정신</a:t>
            </a:r>
            <a:r>
              <a:rPr lang="ko-KR" altLang="en-US" dirty="0"/>
              <a:t> 내재화 우수사례 선발</a:t>
            </a:r>
            <a:r>
              <a:rPr lang="en-US" altLang="ko-KR" dirty="0"/>
              <a:t>/</a:t>
            </a:r>
            <a:r>
              <a:rPr lang="ko-KR" altLang="en-US" dirty="0"/>
              <a:t>공유</a:t>
            </a:r>
            <a:r>
              <a:rPr lang="en-US" altLang="ko-KR" dirty="0"/>
              <a:t>(</a:t>
            </a:r>
            <a:r>
              <a:rPr lang="ko-KR" altLang="en-US" dirty="0"/>
              <a:t>행사</a:t>
            </a:r>
            <a:r>
              <a:rPr lang="en-US" altLang="ko-KR" dirty="0"/>
              <a:t>)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세부활동 </a:t>
            </a:r>
            <a:r>
              <a:rPr lang="en-US" altLang="ko-KR" dirty="0"/>
              <a:t>2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→ 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회 전체 </a:t>
            </a:r>
            <a:r>
              <a:rPr lang="en-US" altLang="ko-KR" dirty="0"/>
              <a:t>CA </a:t>
            </a:r>
            <a:r>
              <a:rPr lang="ko-KR" altLang="en-US" dirty="0" err="1"/>
              <a:t>회의시</a:t>
            </a:r>
            <a:r>
              <a:rPr lang="ko-KR" altLang="en-US" dirty="0"/>
              <a:t> 임원 </a:t>
            </a:r>
            <a:r>
              <a:rPr lang="en-US" altLang="ko-KR" dirty="0"/>
              <a:t>+ </a:t>
            </a:r>
            <a:r>
              <a:rPr lang="ko-KR" altLang="en-US" dirty="0"/>
              <a:t>리더십 회의 진행 방법 모니터링과 피드백</a:t>
            </a:r>
            <a:endParaRPr lang="en-US" altLang="ko-KR" dirty="0"/>
          </a:p>
          <a:p>
            <a:r>
              <a:rPr lang="en-US" altLang="ko-KR" dirty="0"/>
              <a:t>   → </a:t>
            </a:r>
            <a:r>
              <a:rPr lang="ko-KR" altLang="en-US" dirty="0"/>
              <a:t>월간 팀별 </a:t>
            </a:r>
            <a:r>
              <a:rPr lang="en-US" altLang="ko-KR" dirty="0"/>
              <a:t>‘</a:t>
            </a:r>
            <a:r>
              <a:rPr lang="ko-KR" altLang="en-US" dirty="0"/>
              <a:t>칭찬</a:t>
            </a:r>
            <a:r>
              <a:rPr lang="en-US" altLang="ko-KR" dirty="0"/>
              <a:t>’-</a:t>
            </a:r>
            <a:r>
              <a:rPr lang="ko-KR" altLang="en-US" dirty="0"/>
              <a:t>올바른 형태로 하기 실천 횟수</a:t>
            </a:r>
            <a:r>
              <a:rPr lang="en-US" altLang="ko-KR" dirty="0"/>
              <a:t>1</a:t>
            </a:r>
            <a:r>
              <a:rPr lang="ko-KR" altLang="en-US" dirty="0"/>
              <a:t>회 이상 실천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89A23696-A46D-1DE3-FA4C-55CBA74FF817}"/>
              </a:ext>
            </a:extLst>
          </p:cNvPr>
          <p:cNvSpPr/>
          <p:nvPr/>
        </p:nvSpPr>
        <p:spPr>
          <a:xfrm>
            <a:off x="246538" y="587313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1B4DA3-989D-3954-845F-E831DF8ABDA7}"/>
              </a:ext>
            </a:extLst>
          </p:cNvPr>
          <p:cNvSpPr txBox="1"/>
          <p:nvPr/>
        </p:nvSpPr>
        <p:spPr>
          <a:xfrm>
            <a:off x="246540" y="6097924"/>
            <a:ext cx="527034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미 기재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※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미 기재의 경우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9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월까지 정의하신 수행방법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/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절차를 지속 수행하시는 것으로 판단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830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FEF0CD94-889F-EA64-95EE-65EC7B8381D3}"/>
              </a:ext>
            </a:extLst>
          </p:cNvPr>
          <p:cNvSpPr txBox="1"/>
          <p:nvPr/>
        </p:nvSpPr>
        <p:spPr>
          <a:xfrm>
            <a:off x="246539" y="269319"/>
            <a:ext cx="73316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수행 개요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D55479B-4CC5-990B-8538-36914FBA7269}"/>
              </a:ext>
            </a:extLst>
          </p:cNvPr>
          <p:cNvSpPr/>
          <p:nvPr/>
        </p:nvSpPr>
        <p:spPr>
          <a:xfrm>
            <a:off x="246538" y="95353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A3F0A-63E3-49D7-4077-9D9135469695}"/>
              </a:ext>
            </a:extLst>
          </p:cNvPr>
          <p:cNvSpPr txBox="1"/>
          <p:nvPr/>
        </p:nvSpPr>
        <p:spPr>
          <a:xfrm>
            <a:off x="246540" y="1204983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경동 조직문화 변화관리자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(CA)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들이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25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년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내재화 추진 목적과 방향을 이해하고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로서 구체적 역할 수행방안을 확보한다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50528D9-A36C-1008-18BB-02C45519D51C}"/>
              </a:ext>
            </a:extLst>
          </p:cNvPr>
          <p:cNvSpPr/>
          <p:nvPr/>
        </p:nvSpPr>
        <p:spPr>
          <a:xfrm>
            <a:off x="246538" y="289912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도출 산출물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088EC8-D546-9190-22A3-B9F98873BCB0}"/>
              </a:ext>
            </a:extLst>
          </p:cNvPr>
          <p:cNvSpPr txBox="1"/>
          <p:nvPr/>
        </p:nvSpPr>
        <p:spPr>
          <a:xfrm>
            <a:off x="246540" y="3114662"/>
            <a:ext cx="958475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1)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동암정신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7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 요소별 </a:t>
            </a:r>
            <a:r>
              <a:rPr lang="en-US" altLang="ko-KR" sz="1200" u="sng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</a:rPr>
              <a:t>Culture-MAP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2F76166C-9B15-4A0F-87FB-4519BC02583D}"/>
              </a:ext>
            </a:extLst>
          </p:cNvPr>
          <p:cNvSpPr/>
          <p:nvPr/>
        </p:nvSpPr>
        <p:spPr>
          <a:xfrm>
            <a:off x="246538" y="167406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18FE0-F054-6132-8292-64800C90AEC4}"/>
              </a:ext>
            </a:extLst>
          </p:cNvPr>
          <p:cNvSpPr txBox="1"/>
          <p:nvPr/>
        </p:nvSpPr>
        <p:spPr>
          <a:xfrm>
            <a:off x="246540" y="1925513"/>
            <a:ext cx="9412922" cy="88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1) Team Level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동암정신 내재화 방향 확정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동암정신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7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 요소별 팀 단위 조직문화 구현 방향 확정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조직문화 근원인 공유가정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;Assumptions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도출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2)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팀장의 동암정신 내재화 역할 수행 계획 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Review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및 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CA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역할 수행 계획 도출</a:t>
            </a:r>
            <a:endParaRPr kumimoji="0" lang="en-US" altLang="ko-K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     (1)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동암정신 내재화 활동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, (2)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팀장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동료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CA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역할 수행 지원 활동</a:t>
            </a:r>
            <a:endParaRPr kumimoji="0" lang="en-US" altLang="ko-K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1ABEA6-9F93-50F0-2CFB-393C9BBBBACA}"/>
              </a:ext>
            </a:extLst>
          </p:cNvPr>
          <p:cNvSpPr/>
          <p:nvPr/>
        </p:nvSpPr>
        <p:spPr>
          <a:xfrm>
            <a:off x="491947" y="3512035"/>
            <a:ext cx="1725697" cy="192540"/>
          </a:xfrm>
          <a:prstGeom prst="roundRect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Culture-MAP</a:t>
            </a: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이란</a:t>
            </a:r>
            <a:r>
              <a:rPr kumimoji="0" lang="en-US" altLang="ko-KR" sz="11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?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72C1E-5FCD-3928-57B5-D5ECDA76B83B}"/>
              </a:ext>
            </a:extLst>
          </p:cNvPr>
          <p:cNvSpPr txBox="1"/>
          <p:nvPr/>
        </p:nvSpPr>
        <p:spPr>
          <a:xfrm>
            <a:off x="600261" y="3768665"/>
            <a:ext cx="8986651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→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경영컨설턴트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Dave Grey(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『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커넥티드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컴퍼니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』,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『게임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스토밍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』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저자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)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가 개발한 조직문화 분석도구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.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→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결과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(Outcomes) –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결과 관련 개인차원 행동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대화 패턴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en-US" altLang="ko-KR" sz="1000" dirty="0" err="1">
                <a:latin typeface="페이퍼로지 3 Light" pitchFamily="2" charset="-127"/>
                <a:ea typeface="페이퍼로지 3 Light" pitchFamily="2" charset="-127"/>
              </a:rPr>
              <a:t>Behaviour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) –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유형적 촉진요인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(Stated Lever) –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무형적 촉진요인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(Unstated Lever)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의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 4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개 층위로 조직분석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→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결과로 무엇을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정의하느냐에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따라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As-is / To-be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분석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특정 조직이슈의 원인분석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등 다양한 용도로 활용 가능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>
                <a:solidFill>
                  <a:srgbClr val="0070C0"/>
                </a:solidFill>
                <a:latin typeface="+mj-ea"/>
                <a:ea typeface="+mj-ea"/>
              </a:rPr>
              <a:t>→ </a:t>
            </a:r>
            <a:r>
              <a:rPr lang="ko-KR" altLang="en-US" sz="1000" dirty="0">
                <a:solidFill>
                  <a:srgbClr val="0070C0"/>
                </a:solidFill>
                <a:latin typeface="+mj-ea"/>
                <a:ea typeface="+mj-ea"/>
              </a:rPr>
              <a:t>본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워크숍에서는 팀장들이 사전에 도출한 팀 차원 동암정신 내재화 방향을 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CA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들이 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Review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하고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동암정신 기반 행동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대화 패턴 촉진을 가능하게 하는 무형적 촉진요인 도출</a:t>
            </a:r>
            <a:endParaRPr lang="en-US" altLang="ko-KR" sz="1000">
              <a:solidFill>
                <a:srgbClr val="0070C0"/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   ※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도출한 무형 요인 후보군 中 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‘~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믿는다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느낀다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당연하다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’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가 아닌 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‘~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한다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’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의 문장은 개인 차원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대화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행동 패턴에 해당함으로</a:t>
            </a:r>
            <a:r>
              <a:rPr lang="en-US" altLang="ko-KR" sz="100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00">
                <a:solidFill>
                  <a:srgbClr val="0070C0"/>
                </a:solidFill>
                <a:latin typeface="+mj-ea"/>
                <a:ea typeface="+mj-ea"/>
              </a:rPr>
              <a:t>조정 또는 삭제함 </a:t>
            </a:r>
            <a:endParaRPr lang="en-US" altLang="ko-KR" sz="10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50DBA-7DB2-3A29-C2B2-BB6E573AE945}"/>
              </a:ext>
            </a:extLst>
          </p:cNvPr>
          <p:cNvSpPr txBox="1"/>
          <p:nvPr/>
        </p:nvSpPr>
        <p:spPr>
          <a:xfrm>
            <a:off x="246540" y="4909973"/>
            <a:ext cx="9584754" cy="856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 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C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.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A 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역할 수행 계획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100">
                <a:latin typeface="+mj-ea"/>
                <a:ea typeface="+mj-ea"/>
              </a:rPr>
              <a:t>   (1) </a:t>
            </a:r>
            <a:r>
              <a:rPr lang="ko-KR" altLang="en-US" sz="1100">
                <a:latin typeface="+mj-ea"/>
                <a:ea typeface="+mj-ea"/>
              </a:rPr>
              <a:t>동암정신 내재화 </a:t>
            </a:r>
            <a:r>
              <a:rPr lang="en-US" altLang="ko-KR" sz="1100">
                <a:latin typeface="+mj-ea"/>
                <a:ea typeface="+mj-ea"/>
              </a:rPr>
              <a:t>CA</a:t>
            </a:r>
            <a:r>
              <a:rPr lang="ko-KR" altLang="en-US" sz="1100">
                <a:latin typeface="+mj-ea"/>
                <a:ea typeface="+mj-ea"/>
              </a:rPr>
              <a:t>활동</a:t>
            </a:r>
            <a:r>
              <a:rPr lang="en-US" altLang="ko-KR" sz="1100">
                <a:latin typeface="+mj-ea"/>
                <a:ea typeface="+mj-ea"/>
              </a:rPr>
              <a:t> :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동암정신 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7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개 요소 中 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CA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로서 본인이 수행하고 싶은 조직문화 활동 </a:t>
            </a:r>
            <a:endParaRPr lang="en-US" altLang="ko-KR" sz="1000">
              <a:latin typeface="페이퍼로지 3 Light" pitchFamily="2" charset="-127"/>
              <a:ea typeface="페이퍼로지 3 Light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100">
                <a:latin typeface="+mj-ea"/>
                <a:ea typeface="+mj-ea"/>
              </a:rPr>
              <a:t>   (2) </a:t>
            </a:r>
            <a:r>
              <a:rPr lang="ko-KR" altLang="en-US" sz="1100">
                <a:latin typeface="+mj-ea"/>
                <a:ea typeface="+mj-ea"/>
              </a:rPr>
              <a:t>에너지부스터 </a:t>
            </a:r>
            <a:r>
              <a:rPr lang="en-US" altLang="ko-KR" sz="1100">
                <a:latin typeface="+mj-ea"/>
                <a:ea typeface="+mj-ea"/>
              </a:rPr>
              <a:t>CA</a:t>
            </a:r>
            <a:r>
              <a:rPr lang="ko-KR" altLang="en-US" sz="1100">
                <a:latin typeface="+mj-ea"/>
                <a:ea typeface="+mj-ea"/>
              </a:rPr>
              <a:t>활동 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동암정신 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7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개 요소 中 팀장</a:t>
            </a:r>
            <a:r>
              <a:rPr lang="en-US" altLang="ko-KR" sz="1000">
                <a:latin typeface="페이퍼로지 3 Light" pitchFamily="2" charset="-127"/>
                <a:ea typeface="페이퍼로지 3 Light" pitchFamily="2" charset="-127"/>
              </a:rPr>
              <a:t>, CA</a:t>
            </a:r>
            <a:r>
              <a:rPr lang="ko-KR" altLang="en-US" sz="1000">
                <a:latin typeface="페이퍼로지 3 Light" pitchFamily="2" charset="-127"/>
                <a:ea typeface="페이퍼로지 3 Light" pitchFamily="2" charset="-127"/>
              </a:rPr>
              <a:t>의 역할 수행 계획을 지원하기 위해 수행하고자 하는 조직문화 활동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25765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4293-9749-8AE7-E595-9577805E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27DAF87B-6E02-0196-8930-0BE24F738468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_4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45E1722-92C3-1306-3806-E9066A545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29335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노준현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최상용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김보겸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김주훈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이상연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4" name="그림 3" descr="텍스트, 종이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FEA3C2-1005-B033-4701-E3F6FC0627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24074" r="17813" b="9630"/>
          <a:stretch/>
        </p:blipFill>
        <p:spPr>
          <a:xfrm rot="5400000">
            <a:off x="5900492" y="2099855"/>
            <a:ext cx="4398119" cy="301780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22C59EED-A1D3-B0D3-0286-46D063C2B303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팀원 생일 챙기기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888A8A3-EE57-3118-77BF-1C0322308474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6C162A1A-6D59-F6DF-4D0E-88B7C4CDE1E4}"/>
              </a:ext>
            </a:extLst>
          </p:cNvPr>
          <p:cNvSpPr/>
          <p:nvPr/>
        </p:nvSpPr>
        <p:spPr>
          <a:xfrm>
            <a:off x="246538" y="16454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FF886389-5895-9D5D-24FC-79921D3801C0}"/>
              </a:ext>
            </a:extLst>
          </p:cNvPr>
          <p:cNvSpPr/>
          <p:nvPr/>
        </p:nvSpPr>
        <p:spPr>
          <a:xfrm>
            <a:off x="246538" y="22464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4BCB3F63-4453-E36C-FC42-6B60AA52C27E}"/>
              </a:ext>
            </a:extLst>
          </p:cNvPr>
          <p:cNvSpPr/>
          <p:nvPr/>
        </p:nvSpPr>
        <p:spPr>
          <a:xfrm>
            <a:off x="246538" y="285366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00397E-CDB9-BA8E-A208-2139B1CA6D1D}"/>
              </a:ext>
            </a:extLst>
          </p:cNvPr>
          <p:cNvSpPr txBox="1"/>
          <p:nvPr/>
        </p:nvSpPr>
        <p:spPr>
          <a:xfrm>
            <a:off x="246540" y="1173233"/>
            <a:ext cx="597328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中 유형요인인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&lt;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팀원 생일 챙기기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구현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85329-1723-F531-0E8A-6D9B632D63A6}"/>
              </a:ext>
            </a:extLst>
          </p:cNvPr>
          <p:cNvSpPr txBox="1"/>
          <p:nvPr/>
        </p:nvSpPr>
        <p:spPr>
          <a:xfrm>
            <a:off x="246540" y="1851219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실제 팀원의 생일을 챙긴다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403DA-ACD2-FD2B-4E2C-BDFD00FD26F0}"/>
              </a:ext>
            </a:extLst>
          </p:cNvPr>
          <p:cNvSpPr txBox="1"/>
          <p:nvPr/>
        </p:nvSpPr>
        <p:spPr>
          <a:xfrm>
            <a:off x="246540" y="2451651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실제 생일 게시판 부착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294452-0289-0E68-EE3D-5109E4F9DB85}"/>
              </a:ext>
            </a:extLst>
          </p:cNvPr>
          <p:cNvSpPr txBox="1"/>
          <p:nvPr/>
        </p:nvSpPr>
        <p:spPr>
          <a:xfrm>
            <a:off x="246540" y="3078458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월말 확인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(25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년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12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말까지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FA3E0DA1-7989-0352-21EF-8E49E450D826}"/>
              </a:ext>
            </a:extLst>
          </p:cNvPr>
          <p:cNvSpPr/>
          <p:nvPr/>
        </p:nvSpPr>
        <p:spPr>
          <a:xfrm>
            <a:off x="1762125" y="3717076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회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동암정신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공유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5594805B-EFB1-E5C9-3782-50D1C27EC591}"/>
              </a:ext>
            </a:extLst>
          </p:cNvPr>
          <p:cNvSpPr/>
          <p:nvPr/>
        </p:nvSpPr>
        <p:spPr>
          <a:xfrm>
            <a:off x="246538" y="3717076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603F0725-717D-B9BC-4681-8A483951C471}"/>
              </a:ext>
            </a:extLst>
          </p:cNvPr>
          <p:cNvSpPr/>
          <p:nvPr/>
        </p:nvSpPr>
        <p:spPr>
          <a:xfrm>
            <a:off x="246538" y="440895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4267A85F-DCBD-92DC-9C8A-954AF071328D}"/>
              </a:ext>
            </a:extLst>
          </p:cNvPr>
          <p:cNvSpPr/>
          <p:nvPr/>
        </p:nvSpPr>
        <p:spPr>
          <a:xfrm>
            <a:off x="246538" y="5009995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EAAD0717-8042-C9EC-4EA9-003981E51148}"/>
              </a:ext>
            </a:extLst>
          </p:cNvPr>
          <p:cNvSpPr/>
          <p:nvPr/>
        </p:nvSpPr>
        <p:spPr>
          <a:xfrm>
            <a:off x="246538" y="561721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C2E1B-B1A6-956C-990C-1573B8E228DF}"/>
              </a:ext>
            </a:extLst>
          </p:cNvPr>
          <p:cNvSpPr txBox="1"/>
          <p:nvPr/>
        </p:nvSpPr>
        <p:spPr>
          <a:xfrm>
            <a:off x="246540" y="3936779"/>
            <a:ext cx="6347272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내재화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EB5EED-219C-DEB8-BDE0-8FC57CCF80EF}"/>
              </a:ext>
            </a:extLst>
          </p:cNvPr>
          <p:cNvSpPr txBox="1"/>
          <p:nvPr/>
        </p:nvSpPr>
        <p:spPr>
          <a:xfrm>
            <a:off x="246540" y="4614765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업무 적용시 성공사례 도출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EAD291-4B7B-8E82-78DC-06496160A8F1}"/>
              </a:ext>
            </a:extLst>
          </p:cNvPr>
          <p:cNvSpPr txBox="1"/>
          <p:nvPr/>
        </p:nvSpPr>
        <p:spPr>
          <a:xfrm>
            <a:off x="246540" y="5215197"/>
            <a:ext cx="52652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아침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회의시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선창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4E9F1-B923-560B-0CB7-F3FB17C45043}"/>
              </a:ext>
            </a:extLst>
          </p:cNvPr>
          <p:cNvSpPr txBox="1"/>
          <p:nvPr/>
        </p:nvSpPr>
        <p:spPr>
          <a:xfrm>
            <a:off x="246540" y="5842004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매월 첫 째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셋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째주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회씩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7878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165B-FE7E-2B74-8CA4-A8450B0C2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친필, 종이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9F1C05-077A-285D-3E71-B81E3FB87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465" y="2256485"/>
            <a:ext cx="3994782" cy="29960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D56A0856-4930-1736-9FAD-308EF7DDCD3D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노하우 릴레이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C3896AEF-B500-FD5F-7BB6-1CFCF02A860F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_5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409BD9D4-4ECE-6E4E-9F05-C1F42BC2866B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8F08E46A-1FCF-0A15-3DEB-A3E5F2FC06B5}"/>
              </a:ext>
            </a:extLst>
          </p:cNvPr>
          <p:cNvSpPr/>
          <p:nvPr/>
        </p:nvSpPr>
        <p:spPr>
          <a:xfrm>
            <a:off x="246538" y="16454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AE555DA8-6A19-8BC0-1C13-14C2816051D2}"/>
              </a:ext>
            </a:extLst>
          </p:cNvPr>
          <p:cNvSpPr/>
          <p:nvPr/>
        </p:nvSpPr>
        <p:spPr>
          <a:xfrm>
            <a:off x="246538" y="22464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0E89D7E1-EFB3-4CF2-FFA1-DDD0675C361B}"/>
              </a:ext>
            </a:extLst>
          </p:cNvPr>
          <p:cNvSpPr/>
          <p:nvPr/>
        </p:nvSpPr>
        <p:spPr>
          <a:xfrm>
            <a:off x="246538" y="285366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B398A-B626-DBBF-B932-2646739499BA}"/>
              </a:ext>
            </a:extLst>
          </p:cNvPr>
          <p:cNvSpPr txBox="1"/>
          <p:nvPr/>
        </p:nvSpPr>
        <p:spPr>
          <a:xfrm>
            <a:off x="246540" y="1173233"/>
            <a:ext cx="5060751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미풍양속의 계승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中 추구 행동인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후배육성∙지식전수의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일상화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FCDAC-4863-4546-E4D1-24251A7299D5}"/>
              </a:ext>
            </a:extLst>
          </p:cNvPr>
          <p:cNvSpPr txBox="1"/>
          <p:nvPr/>
        </p:nvSpPr>
        <p:spPr>
          <a:xfrm>
            <a:off x="246540" y="1851219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격주 발행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1F7F-DCED-AF29-1E34-7943734A6FDC}"/>
              </a:ext>
            </a:extLst>
          </p:cNvPr>
          <p:cNvSpPr txBox="1"/>
          <p:nvPr/>
        </p:nvSpPr>
        <p:spPr>
          <a:xfrm>
            <a:off x="246540" y="2451651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업무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Tip,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사례를 영상과 포스터 형태로 공유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096A4-8163-2BD1-4854-039F8FF8F50B}"/>
              </a:ext>
            </a:extLst>
          </p:cNvPr>
          <p:cNvSpPr txBox="1"/>
          <p:nvPr/>
        </p:nvSpPr>
        <p:spPr>
          <a:xfrm>
            <a:off x="246540" y="3078458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실행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3A826F0-AC1B-9076-02EC-707F318EE741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정대준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장현규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최민성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38C5CEF4-B882-11B2-A177-E29C3887ADF9}"/>
              </a:ext>
            </a:extLst>
          </p:cNvPr>
          <p:cNvSpPr/>
          <p:nvPr/>
        </p:nvSpPr>
        <p:spPr>
          <a:xfrm>
            <a:off x="1762125" y="3717076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업무강도 신호등 제도</a:t>
            </a: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13D05CA1-D198-7925-0B93-D22295979A1C}"/>
              </a:ext>
            </a:extLst>
          </p:cNvPr>
          <p:cNvSpPr/>
          <p:nvPr/>
        </p:nvSpPr>
        <p:spPr>
          <a:xfrm>
            <a:off x="246538" y="3717076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6C2BF606-26C6-2EB9-8306-305E6F92451F}"/>
              </a:ext>
            </a:extLst>
          </p:cNvPr>
          <p:cNvSpPr/>
          <p:nvPr/>
        </p:nvSpPr>
        <p:spPr>
          <a:xfrm>
            <a:off x="246538" y="440895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6F83C269-CDE7-FC89-DF89-CE7BD9ABB09C}"/>
              </a:ext>
            </a:extLst>
          </p:cNvPr>
          <p:cNvSpPr/>
          <p:nvPr/>
        </p:nvSpPr>
        <p:spPr>
          <a:xfrm>
            <a:off x="246538" y="5009995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2EDEF759-0994-0B9D-2842-6E5C5EB3015C}"/>
              </a:ext>
            </a:extLst>
          </p:cNvPr>
          <p:cNvSpPr/>
          <p:nvPr/>
        </p:nvSpPr>
        <p:spPr>
          <a:xfrm>
            <a:off x="246538" y="561721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7F704-4552-807F-D576-3BE653B5F4B3}"/>
              </a:ext>
            </a:extLst>
          </p:cNvPr>
          <p:cNvSpPr txBox="1"/>
          <p:nvPr/>
        </p:nvSpPr>
        <p:spPr>
          <a:xfrm>
            <a:off x="246540" y="3936779"/>
            <a:ext cx="6347272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미풍양속의 계승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中 추구 행동인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야근 방지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일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가정 밸런스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스트레스 관리 일상화 촉진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0197F2-ABB2-6D27-1CF9-CFDB834648FD}"/>
              </a:ext>
            </a:extLst>
          </p:cNvPr>
          <p:cNvSpPr txBox="1"/>
          <p:nvPr/>
        </p:nvSpPr>
        <p:spPr>
          <a:xfrm>
            <a:off x="246540" y="4614765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팀원들이 신호등 제도 인지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팀원 상태에 대한 원인 인지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904ED2-6DED-BC04-B5C6-4CEEE2C38AC7}"/>
              </a:ext>
            </a:extLst>
          </p:cNvPr>
          <p:cNvSpPr txBox="1"/>
          <p:nvPr/>
        </p:nvSpPr>
        <p:spPr>
          <a:xfrm>
            <a:off x="246540" y="5215197"/>
            <a:ext cx="52652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 사무실 입구에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‘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이름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’, ‘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신호등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빨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노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)’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자석 부착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출근시 본인 상태 표현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5E61C-79FE-F2D5-73C3-F9A208450004}"/>
              </a:ext>
            </a:extLst>
          </p:cNvPr>
          <p:cNvSpPr txBox="1"/>
          <p:nvPr/>
        </p:nvSpPr>
        <p:spPr>
          <a:xfrm>
            <a:off x="246540" y="5842004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하루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팀원별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상태 공유회의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40276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7FD41-E16A-403D-656D-10F338D4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9B60BECA-B2C4-F883-D46E-B93AB2BDEE36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_5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350B311-CB1C-E18D-B4C6-E15C23A1BFB0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최우석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최리상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양원호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전혜림</a:t>
                      </a:r>
                      <a:endParaRPr lang="ko-KR" altLang="en-US" sz="14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11" name="그림 10" descr="텍스트, 친필, 종이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273FA1-EC4B-DD0F-57EC-1271B08E8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11" y="3499860"/>
            <a:ext cx="3014643" cy="226098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C384D6EA-5D6B-280B-5D15-9E92FAA83434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7AA0F285-8F1E-B70C-1FB1-6FA97C15C4FC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20817C1E-C3C4-0AEC-85C1-80769827C9AB}"/>
              </a:ext>
            </a:extLst>
          </p:cNvPr>
          <p:cNvSpPr/>
          <p:nvPr/>
        </p:nvSpPr>
        <p:spPr>
          <a:xfrm>
            <a:off x="246538" y="38975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10747-252E-0264-7F76-50B996C09E3F}"/>
              </a:ext>
            </a:extLst>
          </p:cNvPr>
          <p:cNvSpPr txBox="1"/>
          <p:nvPr/>
        </p:nvSpPr>
        <p:spPr>
          <a:xfrm>
            <a:off x="246540" y="1202688"/>
            <a:ext cx="66876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中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_‘(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Process)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하루 한 번 수고했다고 격려하기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’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일상화 구현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D6459-3D1C-A2F1-0897-8CEC01C9F555}"/>
              </a:ext>
            </a:extLst>
          </p:cNvPr>
          <p:cNvSpPr txBox="1"/>
          <p:nvPr/>
        </p:nvSpPr>
        <p:spPr>
          <a:xfrm>
            <a:off x="246540" y="209525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하루 중 특정상황의 잘한 점에 대해 진심을 담은 칭찬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/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격려를 하고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듣는다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3FCE5-EA5F-2148-20B4-E89CEC9213EE}"/>
              </a:ext>
            </a:extLst>
          </p:cNvPr>
          <p:cNvSpPr txBox="1"/>
          <p:nvPr/>
        </p:nvSpPr>
        <p:spPr>
          <a:xfrm>
            <a:off x="246540" y="3034123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사내 메신저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(JANDI)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를 통한 칭찬 사례 공유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7BDD71-20EF-D5A6-4278-CC736DFF0E4B}"/>
              </a:ext>
            </a:extLst>
          </p:cNvPr>
          <p:cNvSpPr txBox="1"/>
          <p:nvPr/>
        </p:nvSpPr>
        <p:spPr>
          <a:xfrm>
            <a:off x="246540" y="4122340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매일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퇴근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30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분 이내 공유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구두로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B4BD85CB-10BD-BB59-7B24-3F0B25631159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하루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+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루틴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=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하루틴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535344CE-8FCF-B314-5BC1-4FF0DED57472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</p:spTree>
    <p:extLst>
      <p:ext uri="{BB962C8B-B14F-4D97-AF65-F5344CB8AC3E}">
        <p14:creationId xmlns:p14="http://schemas.microsoft.com/office/powerpoint/2010/main" val="111922167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8A620-CB50-E9C6-5F05-1EF83FD3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친필, 종이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6FF67A-0D5E-EEBD-2040-A7934EA0E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464" y="2256485"/>
            <a:ext cx="3994783" cy="29960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42933B9C-F1DE-E66D-CBDC-E9F41E029885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멘토∙멘티제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6C09582E-1DCB-71C7-8017-FA7B599F46F2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_6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145B76A6-5E24-6FC9-210A-BB99D090E607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B0DEA9CB-0A3F-84CC-BCC0-A4D16436526A}"/>
              </a:ext>
            </a:extLst>
          </p:cNvPr>
          <p:cNvSpPr/>
          <p:nvPr/>
        </p:nvSpPr>
        <p:spPr>
          <a:xfrm>
            <a:off x="246538" y="16454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BBC3F13F-0257-58C4-D512-35B23EC2F665}"/>
              </a:ext>
            </a:extLst>
          </p:cNvPr>
          <p:cNvSpPr/>
          <p:nvPr/>
        </p:nvSpPr>
        <p:spPr>
          <a:xfrm>
            <a:off x="246538" y="22464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9DE0AA3D-C444-5C58-E654-8982CB54BF99}"/>
              </a:ext>
            </a:extLst>
          </p:cNvPr>
          <p:cNvSpPr/>
          <p:nvPr/>
        </p:nvSpPr>
        <p:spPr>
          <a:xfrm>
            <a:off x="246538" y="285366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46C34-3876-50B1-8D6C-4C8EB8802ACE}"/>
              </a:ext>
            </a:extLst>
          </p:cNvPr>
          <p:cNvSpPr txBox="1"/>
          <p:nvPr/>
        </p:nvSpPr>
        <p:spPr>
          <a:xfrm>
            <a:off x="246540" y="1201514"/>
            <a:ext cx="6824820" cy="325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indent="0">
              <a:spcBef>
                <a:spcPts val="3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불우재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中 유형요인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신입사원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경력포함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회사 적응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시스템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도입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23C0A-A7EF-8921-74AA-275C0AE82206}"/>
              </a:ext>
            </a:extLst>
          </p:cNvPr>
          <p:cNvSpPr txBox="1"/>
          <p:nvPr/>
        </p:nvSpPr>
        <p:spPr>
          <a:xfrm>
            <a:off x="246540" y="1851219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회사문화 정착 및 신입사원의 업무능력 향상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80952-721C-CE1B-ED86-4C4A2A71FC1E}"/>
              </a:ext>
            </a:extLst>
          </p:cNvPr>
          <p:cNvSpPr txBox="1"/>
          <p:nvPr/>
        </p:nvSpPr>
        <p:spPr>
          <a:xfrm>
            <a:off x="246540" y="2451651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멘토∙멘티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지정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활동비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EF2BD-671C-D799-1EF0-40C4EB20E49A}"/>
              </a:ext>
            </a:extLst>
          </p:cNvPr>
          <p:cNvSpPr txBox="1"/>
          <p:nvPr/>
        </p:nvSpPr>
        <p:spPr>
          <a:xfrm>
            <a:off x="246540" y="3078458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사원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~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사원말호봉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대상 상시 실행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FFED3F2-BB73-DBD5-800F-FCB9AA1B4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08539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강동협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이재민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이상우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최기영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70D07680-D73F-3170-5A88-749428D21C9B}"/>
              </a:ext>
            </a:extLst>
          </p:cNvPr>
          <p:cNvSpPr/>
          <p:nvPr/>
        </p:nvSpPr>
        <p:spPr>
          <a:xfrm>
            <a:off x="1762125" y="3717076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어제와 다른 나</a:t>
            </a: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28F59187-8EFF-82EB-450D-D4D5B2D559B7}"/>
              </a:ext>
            </a:extLst>
          </p:cNvPr>
          <p:cNvSpPr/>
          <p:nvPr/>
        </p:nvSpPr>
        <p:spPr>
          <a:xfrm>
            <a:off x="246538" y="3717076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6B8EA421-AC99-87FB-5DB8-DC0AA4F79FDF}"/>
              </a:ext>
            </a:extLst>
          </p:cNvPr>
          <p:cNvSpPr/>
          <p:nvPr/>
        </p:nvSpPr>
        <p:spPr>
          <a:xfrm>
            <a:off x="246538" y="440895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2F75C583-FF1C-83FF-C45D-EC1898E6DEE4}"/>
              </a:ext>
            </a:extLst>
          </p:cNvPr>
          <p:cNvSpPr/>
          <p:nvPr/>
        </p:nvSpPr>
        <p:spPr>
          <a:xfrm>
            <a:off x="246538" y="5009995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3441897D-1FA2-8BED-39E7-13B588AE3D65}"/>
              </a:ext>
            </a:extLst>
          </p:cNvPr>
          <p:cNvSpPr/>
          <p:nvPr/>
        </p:nvSpPr>
        <p:spPr>
          <a:xfrm>
            <a:off x="246538" y="561721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5E928F-04FE-18DE-B125-E2A5E336449D}"/>
              </a:ext>
            </a:extLst>
          </p:cNvPr>
          <p:cNvSpPr txBox="1"/>
          <p:nvPr/>
        </p:nvSpPr>
        <p:spPr>
          <a:xfrm>
            <a:off x="246540" y="3936779"/>
            <a:ext cx="6347272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불우재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中 유형요인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주기적 도전과제 대화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구현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26533D-7239-C07C-4009-CDA076E58573}"/>
              </a:ext>
            </a:extLst>
          </p:cNvPr>
          <p:cNvSpPr txBox="1"/>
          <p:nvPr/>
        </p:nvSpPr>
        <p:spPr>
          <a:xfrm>
            <a:off x="246540" y="4614765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병목현상 해결 업무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Flow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및 해결방안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Data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化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3AD72B-81E4-6496-C4B9-F22CBC5A30DF}"/>
              </a:ext>
            </a:extLst>
          </p:cNvPr>
          <p:cNvSpPr txBox="1"/>
          <p:nvPr/>
        </p:nvSpPr>
        <p:spPr>
          <a:xfrm>
            <a:off x="246540" y="5215197"/>
            <a:ext cx="52652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매 분기 각 현장의 병목현상을 선정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해결을 위한 활동 및 결과 제출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28C6DC-CF26-1AD2-C6D1-747762F70BE1}"/>
              </a:ext>
            </a:extLst>
          </p:cNvPr>
          <p:cNvSpPr txBox="1"/>
          <p:nvPr/>
        </p:nvSpPr>
        <p:spPr>
          <a:xfrm>
            <a:off x="246540" y="5842004"/>
            <a:ext cx="442915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착공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~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준공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분기시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(6~9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중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실행 가능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0284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E26F-FE60-9718-1465-F8FD3107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친필, 커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1CC8F4-143E-6DF7-84DE-F4B6854A3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115" y="2261040"/>
            <a:ext cx="3989577" cy="299218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4D3B951A-62F3-0EEC-84D1-12AD7D9A8E42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골든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브릿지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4E78D08A-C8C9-EAD3-C331-052B4C424466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_6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8923D6F7-9C6D-6185-89FD-7AD2172C0C30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5A9ABD2-026E-8A7C-5813-E78E5EEE13E7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강동협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이재민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이상우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최기영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C1A96FD6-9351-9563-1201-02F2F58D16F5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7F3D945F-BE4E-348F-C692-8A35290493BB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3277131D-9148-BFCF-D0D0-B8AB68E1EE34}"/>
              </a:ext>
            </a:extLst>
          </p:cNvPr>
          <p:cNvSpPr/>
          <p:nvPr/>
        </p:nvSpPr>
        <p:spPr>
          <a:xfrm>
            <a:off x="246538" y="4388358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1F7551-B909-9973-8A7A-EE696B09FA0D}"/>
              </a:ext>
            </a:extLst>
          </p:cNvPr>
          <p:cNvSpPr txBox="1"/>
          <p:nvPr/>
        </p:nvSpPr>
        <p:spPr>
          <a:xfrm>
            <a:off x="246540" y="1202688"/>
            <a:ext cx="668766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내재화 활동을 수행하는 팀장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&amp; CA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에게 비타민 역할 수행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5D1D90-EE82-F4AB-63D3-67D0BF2C289A}"/>
              </a:ext>
            </a:extLst>
          </p:cNvPr>
          <p:cNvSpPr txBox="1"/>
          <p:nvPr/>
        </p:nvSpPr>
        <p:spPr>
          <a:xfrm>
            <a:off x="246540" y="209525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 사명 선언문을 각 팀원들에게 배포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→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팀장 역할의 인지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관심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수용성 제고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9810B5-78C3-7E8B-8BC0-B5494946DD42}"/>
              </a:ext>
            </a:extLst>
          </p:cNvPr>
          <p:cNvSpPr txBox="1"/>
          <p:nvPr/>
        </p:nvSpPr>
        <p:spPr>
          <a:xfrm>
            <a:off x="246540" y="3034123"/>
            <a:ext cx="4925535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 인터뷰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팀장 활동 서포트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좋은 사례 게시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포인트제 운영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9F34D1-4147-9E97-D0C9-A302F5C0828F}"/>
              </a:ext>
            </a:extLst>
          </p:cNvPr>
          <p:cNvSpPr txBox="1"/>
          <p:nvPr/>
        </p:nvSpPr>
        <p:spPr>
          <a:xfrm>
            <a:off x="246540" y="4613149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6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월부터 매달 실시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2870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8C29-8BA7-0430-339E-DFD924E9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F2481A85-CC34-F6BE-F085-66D43AED8EBD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당신의 생일을 축하합니다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F76F6F84-B033-1A0B-6283-7F29F37B743A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_9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4AB13A74-9136-EDB1-FBAD-34E99D6184C1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2A00E-A0BD-E519-3DC9-C11594978AE7}"/>
              </a:ext>
            </a:extLst>
          </p:cNvPr>
          <p:cNvSpPr txBox="1"/>
          <p:nvPr/>
        </p:nvSpPr>
        <p:spPr>
          <a:xfrm>
            <a:off x="246540" y="1173233"/>
            <a:ext cx="7568281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ko-KR" sz="1200" dirty="0" err="1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숭조위선</a:t>
            </a:r>
            <a:r>
              <a:rPr lang="ko-KR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 효우정신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_&lt;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생일 챙기기</a:t>
            </a:r>
            <a:r>
              <a:rPr lang="en-US" altLang="ko-KR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전사 확대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1BF3A98-9D6D-DDFC-869B-294B5EEEF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31672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이정훈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차홍철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정성택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서성혁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임보람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주준형</a:t>
                      </a:r>
                      <a:r>
                        <a:rPr lang="en-US" altLang="ko-KR" sz="105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05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류태용</a:t>
                      </a:r>
                      <a:endParaRPr lang="ko-KR" altLang="en-US" sz="105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11" name="그림 10" descr="텍스트, 친필, 종이, 공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43D4D9-4C9A-A6DB-2622-58B9C23E4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1370" y="2259580"/>
            <a:ext cx="4019525" cy="301464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AB79529D-56E7-4596-9AF8-18C2883F3F66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B3B88B30-B1F7-8D00-85B9-6145C1EAA727}"/>
              </a:ext>
            </a:extLst>
          </p:cNvPr>
          <p:cNvSpPr/>
          <p:nvPr/>
        </p:nvSpPr>
        <p:spPr>
          <a:xfrm>
            <a:off x="246538" y="273452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6E36FFA3-8FE2-0676-C440-34491949BAC8}"/>
              </a:ext>
            </a:extLst>
          </p:cNvPr>
          <p:cNvSpPr/>
          <p:nvPr/>
        </p:nvSpPr>
        <p:spPr>
          <a:xfrm>
            <a:off x="246538" y="40098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CE70E-D0F4-3DE6-E77D-E490AD49547D}"/>
              </a:ext>
            </a:extLst>
          </p:cNvPr>
          <p:cNvSpPr txBox="1"/>
          <p:nvPr/>
        </p:nvSpPr>
        <p:spPr>
          <a:xfrm>
            <a:off x="246540" y="2095258"/>
            <a:ext cx="6347270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유형요인 구현을 통한 추구 행동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&lt;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조직의 소통문화 정책을 지킨다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 일상화 경험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EC97CA-F1BA-24C9-806C-04A69B152F31}"/>
              </a:ext>
            </a:extLst>
          </p:cNvPr>
          <p:cNvSpPr txBox="1"/>
          <p:nvPr/>
        </p:nvSpPr>
        <p:spPr>
          <a:xfrm>
            <a:off x="246540" y="2939729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대표이사 주관 매월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생일자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이벤트 진행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부문별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(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팀별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)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생일 파티를 통해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내재화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&amp;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소통문화 정착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758712-88B7-B994-B501-063AF8EB91F9}"/>
              </a:ext>
            </a:extLst>
          </p:cNvPr>
          <p:cNvSpPr txBox="1"/>
          <p:nvPr/>
        </p:nvSpPr>
        <p:spPr>
          <a:xfrm>
            <a:off x="246540" y="423459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매월 마지막 주 수요일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(※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일정에 따라 변동가능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pic>
        <p:nvPicPr>
          <p:cNvPr id="34" name="그림 33" descr="텍스트, 친필, 종이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B108B4-3A04-6655-28DA-4A7B05033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1369" y="2259579"/>
            <a:ext cx="4019527" cy="301464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93283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AC0A6-815B-6767-0C7A-16EE6DB5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C6027815-CBD5-41E4-6B03-E015CAB83EB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트랄랄라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540BDB6C-6085-8ECE-8928-B1B7F643F38E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_9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E048B12A-7F9F-0CEE-B5DC-585C4F5F00B5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FF434-1889-A2FD-2345-3885F96DB693}"/>
              </a:ext>
            </a:extLst>
          </p:cNvPr>
          <p:cNvSpPr txBox="1"/>
          <p:nvPr/>
        </p:nvSpPr>
        <p:spPr>
          <a:xfrm>
            <a:off x="246540" y="1173233"/>
            <a:ext cx="7568281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상생적 공존공영의 인화정신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소통 채널 다양화 실현 지원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E4154CD-15D4-682D-36BD-351B914B3A62}"/>
              </a:ext>
            </a:extLst>
          </p:cNvPr>
          <p:cNvGraphicFramePr>
            <a:graphicFrameLocks noGrp="1"/>
          </p:cNvGraphicFramePr>
          <p:nvPr/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김수현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윤효진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윤준영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임종민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이상현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임시환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11" name="그림 10" descr="텍스트, 친필, 종이, 공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E46A04-6D3F-2C2A-3A15-9A429B198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1370" y="2259580"/>
            <a:ext cx="4019525" cy="301464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1EB0E7A4-9DDC-2E3F-D64D-E5F740606700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7C78FF14-1F07-EA38-C6AF-07F36AAE66EC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ECEFDC6F-7C14-21FE-F7AA-0A02F8399A00}"/>
              </a:ext>
            </a:extLst>
          </p:cNvPr>
          <p:cNvSpPr/>
          <p:nvPr/>
        </p:nvSpPr>
        <p:spPr>
          <a:xfrm>
            <a:off x="246538" y="4009807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D34D4-7AFB-9D95-47D2-CAC595811E38}"/>
              </a:ext>
            </a:extLst>
          </p:cNvPr>
          <p:cNvSpPr txBox="1"/>
          <p:nvPr/>
        </p:nvSpPr>
        <p:spPr>
          <a:xfrm>
            <a:off x="246540" y="2095258"/>
            <a:ext cx="6347270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유형요인 실현에 기반한 추구행동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&lt;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개인이 아닌 직원 전체의 의사를 파악하고 전달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결론을 도출한다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일상화 경험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74D871-C480-81F9-69F9-9B7CBFEE5911}"/>
              </a:ext>
            </a:extLst>
          </p:cNvPr>
          <p:cNvSpPr txBox="1"/>
          <p:nvPr/>
        </p:nvSpPr>
        <p:spPr>
          <a:xfrm>
            <a:off x="246540" y="3034123"/>
            <a:ext cx="4925535" cy="88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점심시간을 활용한 회식 문화 조성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단체 메신저를 통한 직원 의견 수렴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고민 상담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1A76D4-029B-CB86-59B0-AA6B82D97241}"/>
              </a:ext>
            </a:extLst>
          </p:cNvPr>
          <p:cNvSpPr txBox="1"/>
          <p:nvPr/>
        </p:nvSpPr>
        <p:spPr>
          <a:xfrm>
            <a:off x="246540" y="4234598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회식문화 조성과 단체 메신저 의견수렴은 상시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월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고민 상담은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9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월까지 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4393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8B9C5-FB27-CFF7-74BD-93F035634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C4BD8B68-5A60-8B87-871C-FB492496B36F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월별 캠페인</a:t>
            </a: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EB2CBA6A-E451-A026-7531-49E29BBFD4C8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_10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15D28F98-B335-7AC6-4906-E60E47EDD7D2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F54ACA1B-A204-647C-C503-819A4B8DE649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C945167F-3D14-F958-E4F9-5CA56B93C303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B61C58FA-DAD5-D04B-E4D3-13C93DC6A91B}"/>
              </a:ext>
            </a:extLst>
          </p:cNvPr>
          <p:cNvSpPr/>
          <p:nvPr/>
        </p:nvSpPr>
        <p:spPr>
          <a:xfrm>
            <a:off x="246538" y="587313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05723-FF10-4917-7A02-2F66C6D50A78}"/>
              </a:ext>
            </a:extLst>
          </p:cNvPr>
          <p:cNvSpPr txBox="1"/>
          <p:nvPr/>
        </p:nvSpPr>
        <p:spPr>
          <a:xfrm>
            <a:off x="246540" y="1173233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7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 요소 中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개씩 매월 전사 실천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28DD7-FD6F-D7C1-4400-BCC7D582256D}"/>
              </a:ext>
            </a:extLst>
          </p:cNvPr>
          <p:cNvSpPr txBox="1"/>
          <p:nvPr/>
        </p:nvSpPr>
        <p:spPr>
          <a:xfrm>
            <a:off x="246540" y="2095258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7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 요소 中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1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개씩 매월 전사 실천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F54AA-D948-F26F-BB33-74E56D666989}"/>
              </a:ext>
            </a:extLst>
          </p:cNvPr>
          <p:cNvSpPr txBox="1"/>
          <p:nvPr/>
        </p:nvSpPr>
        <p:spPr>
          <a:xfrm>
            <a:off x="246540" y="3034123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CA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인원간 회의를 통해 주제 및 실천 내용 도출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6AA34-7FAD-4C7C-1180-D9ADF628ADDD}"/>
              </a:ext>
            </a:extLst>
          </p:cNvPr>
          <p:cNvSpPr txBox="1"/>
          <p:nvPr/>
        </p:nvSpPr>
        <p:spPr>
          <a:xfrm>
            <a:off x="246540" y="6097924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매월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2F18943-1520-1704-9330-279CC4DFC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468168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조창현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박준우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이요한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김진수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23" name="그림 22" descr="텍스트, 친필, 종이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C2EE84-FA8E-95B3-6CFF-DB6B331831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7113" y="2084136"/>
            <a:ext cx="4108041" cy="301464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24318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E5760-E50D-47B3-51AD-BAA97157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58A4627A-799D-331F-E506-8344A78D303F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_10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027D8770-53A6-B5DD-046C-8344EE86BC6F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22F5B44C-10AE-4FFF-DF28-7112FD17C299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07FAE2F-8CC7-78A6-BCE7-057844B088FD}"/>
              </a:ext>
            </a:extLst>
          </p:cNvPr>
          <p:cNvSpPr/>
          <p:nvPr/>
        </p:nvSpPr>
        <p:spPr>
          <a:xfrm>
            <a:off x="246538" y="5873133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6A5E6-DD7C-1928-5DD9-09D437E1A2FB}"/>
              </a:ext>
            </a:extLst>
          </p:cNvPr>
          <p:cNvSpPr txBox="1"/>
          <p:nvPr/>
        </p:nvSpPr>
        <p:spPr>
          <a:xfrm>
            <a:off x="246540" y="1202688"/>
            <a:ext cx="9092704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미래를 예측하는 통찰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&gt;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기반 조직문화 구현을 가능하게 하는 무형요인 中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우리 팀은 변화의 흐름 속에서 그룹의 지속가능한 미래를 설계하고 방향을 제시하는 주체이다</a:t>
            </a:r>
            <a:r>
              <a:rPr lang="en-US" altLang="ko-KR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.’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 실제 조직 내 형성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256FE-3C13-9099-FE0F-C9151162B7A4}"/>
              </a:ext>
            </a:extLst>
          </p:cNvPr>
          <p:cNvSpPr txBox="1"/>
          <p:nvPr/>
        </p:nvSpPr>
        <p:spPr>
          <a:xfrm>
            <a:off x="246540" y="2071095"/>
            <a:ext cx="9092704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무형요인에 영향을 받는 각 행동이 실제 실행되게 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. </a:t>
            </a: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   -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분기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2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 모니터링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607BF5-ADD5-283A-AC4A-54D1EEE65E52}"/>
              </a:ext>
            </a:extLst>
          </p:cNvPr>
          <p:cNvSpPr/>
          <p:nvPr/>
        </p:nvSpPr>
        <p:spPr>
          <a:xfrm flipH="1">
            <a:off x="3835399" y="2189163"/>
            <a:ext cx="3208471" cy="1440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그룹사 사업분야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관련 주요쟁점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방향성을 정기적으로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모니터링 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94AC2-4C74-A927-31E0-9CBAAF6DE219}"/>
              </a:ext>
            </a:extLst>
          </p:cNvPr>
          <p:cNvSpPr/>
          <p:nvPr/>
        </p:nvSpPr>
        <p:spPr>
          <a:xfrm flipH="1">
            <a:off x="3835399" y="2363236"/>
            <a:ext cx="3208471" cy="1440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국내 외 주요투자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/M&amp;A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시장을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정기적으로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리서치한다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E19632-CE07-9130-06AD-8F6AE2A5ED1A}"/>
              </a:ext>
            </a:extLst>
          </p:cNvPr>
          <p:cNvSpPr/>
          <p:nvPr/>
        </p:nvSpPr>
        <p:spPr>
          <a:xfrm flipH="1">
            <a:off x="3835399" y="2537309"/>
            <a:ext cx="3208471" cy="1440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국내 주요산업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분야를 정기적으로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리서치한다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C8A21-7A0B-D445-645F-484CB973F6C6}"/>
              </a:ext>
            </a:extLst>
          </p:cNvPr>
          <p:cNvSpPr txBox="1"/>
          <p:nvPr/>
        </p:nvSpPr>
        <p:spPr>
          <a:xfrm>
            <a:off x="246540" y="3034123"/>
            <a:ext cx="9092704" cy="88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경영기획팀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회의방식 다변화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회의장소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근처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CAFÉ,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공원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050" dirty="0" err="1">
                <a:latin typeface="페이퍼로지 3 Light" pitchFamily="2" charset="-127"/>
                <a:ea typeface="페이퍼로지 3 Light" pitchFamily="2" charset="-127"/>
              </a:rPr>
              <a:t>비대면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회의주체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업무 애로사항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개인사정 등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084AE-3778-BAA9-8333-8E9CCD2B365A}"/>
              </a:ext>
            </a:extLst>
          </p:cNvPr>
          <p:cNvSpPr txBox="1"/>
          <p:nvPr/>
        </p:nvSpPr>
        <p:spPr>
          <a:xfrm>
            <a:off x="246540" y="3790226"/>
            <a:ext cx="9092704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재무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팀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회의방식 다변화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회의실 정기 예약 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3 Light" pitchFamily="2" charset="-127"/>
                <a:ea typeface="페이퍼로지 3 Light" pitchFamily="2" charset="-127"/>
                <a:sym typeface="Arial"/>
              </a:rPr>
              <a:t> 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매월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1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회 이상 뿐만 아니라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특이사항 발생시 수시 보고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타 팀원의 사례에 공감하려고 노력한다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EE20E-39D6-A48E-C06A-6414B9770FAC}"/>
              </a:ext>
            </a:extLst>
          </p:cNvPr>
          <p:cNvSpPr txBox="1"/>
          <p:nvPr/>
        </p:nvSpPr>
        <p:spPr>
          <a:xfrm>
            <a:off x="246540" y="4742567"/>
            <a:ext cx="9092704" cy="1079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인사팀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: </a:t>
            </a: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불굴의 도전정신과 개척정신 관련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AAR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준비 및 </a:t>
            </a:r>
            <a:r>
              <a:rPr lang="ko-KR" altLang="en-US" sz="1050" dirty="0" err="1">
                <a:latin typeface="페이퍼로지 3 Light" pitchFamily="2" charset="-127"/>
                <a:ea typeface="페이퍼로지 3 Light" pitchFamily="2" charset="-127"/>
              </a:rPr>
              <a:t>진행시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 효율성 강화를 위한 서포트 수행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상생적 공존공영의 인화정신 관련 회의 준비과정에서 업무를 고려할 수 있도록 서포트 수행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  -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환경을 중시하는 사회적 책임경영 관련 신영이 잘 진행될 수 있도록 서포트 수행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18B7A-140C-30A6-2085-5700ACEC6E92}"/>
              </a:ext>
            </a:extLst>
          </p:cNvPr>
          <p:cNvSpPr txBox="1"/>
          <p:nvPr/>
        </p:nvSpPr>
        <p:spPr>
          <a:xfrm>
            <a:off x="246540" y="6097924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미 기재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※ 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미 기재의 경우 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9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월까지 정의하신 수행방법</a:t>
            </a:r>
            <a:r>
              <a:rPr lang="en-US" altLang="ko-KR" sz="1050" dirty="0">
                <a:latin typeface="페이퍼로지 3 Light" pitchFamily="2" charset="-127"/>
                <a:ea typeface="페이퍼로지 3 Light" pitchFamily="2" charset="-127"/>
              </a:rPr>
              <a:t>/</a:t>
            </a:r>
            <a:r>
              <a:rPr lang="ko-KR" altLang="en-US" sz="1050" dirty="0">
                <a:latin typeface="페이퍼로지 3 Light" pitchFamily="2" charset="-127"/>
                <a:ea typeface="페이퍼로지 3 Light" pitchFamily="2" charset="-127"/>
              </a:rPr>
              <a:t>절차를 지속 수행하시는 것으로 판단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988F392-4089-A11F-A4DB-A49A48AD5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76534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조창현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박준우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이요한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김진수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2EB1E848-A1F1-56AA-6306-19C3ADA66D4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팀별 활동 지원</a:t>
            </a: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5CB2BED3-2928-7CF0-1AC3-A7740B3B9672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pic>
        <p:nvPicPr>
          <p:cNvPr id="30" name="그림 29" descr="텍스트, 포스트잇 노트, 친필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976CCE-D9DA-0FDA-8F78-8F64D7C482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3780" r="12355"/>
          <a:stretch/>
        </p:blipFill>
        <p:spPr>
          <a:xfrm rot="5400000">
            <a:off x="6903869" y="3099665"/>
            <a:ext cx="2881469" cy="252770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594564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111FF-C382-2DC7-DAA0-E05CE7AA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D9299921-4892-9EB2-8AE1-D64CD1A823B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동암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GPT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3049883E-6750-314F-AA0C-D9F70D1C222C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_11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①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6B01E743-6846-95ED-6F46-A36A1F6D6A7A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281A533A-F3E1-F5DA-A9E9-0B80D07268FA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84126AF9-49B5-8383-A7F0-C4F5F73028F9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DD378494-4686-3677-3CBA-E1178D5FB37E}"/>
              </a:ext>
            </a:extLst>
          </p:cNvPr>
          <p:cNvSpPr/>
          <p:nvPr/>
        </p:nvSpPr>
        <p:spPr>
          <a:xfrm>
            <a:off x="246538" y="4448250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7CE74-335F-6339-649A-35B149A95A66}"/>
              </a:ext>
            </a:extLst>
          </p:cNvPr>
          <p:cNvSpPr txBox="1"/>
          <p:nvPr/>
        </p:nvSpPr>
        <p:spPr>
          <a:xfrm>
            <a:off x="246540" y="1173233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&lt;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동암정신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lang="ko-KR" altLang="en-US" sz="1200" dirty="0">
                <a:solidFill>
                  <a:srgbClr val="0070C0"/>
                </a:solidFill>
                <a:latin typeface="페이퍼로지 5 Medium" pitchFamily="2" charset="-127"/>
                <a:ea typeface="페이퍼로지 5 Medium" pitchFamily="2" charset="-127"/>
              </a:rPr>
              <a:t>미래를 예측하는 통찰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&gt;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의 유형요인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_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챗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GPT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유료버전 구독 실현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844A35-ED33-471B-D4A0-4F105F9D2328}"/>
              </a:ext>
            </a:extLst>
          </p:cNvPr>
          <p:cNvSpPr txBox="1"/>
          <p:nvPr/>
        </p:nvSpPr>
        <p:spPr>
          <a:xfrm>
            <a:off x="246540" y="2095258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Open AI </a:t>
            </a:r>
            <a:r>
              <a:rPr kumimoji="0" lang="ko-KR" alt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챗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GPT Pro Plan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유료 구독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9F5D9-5CA6-4E90-7DE4-797A5CB9A098}"/>
              </a:ext>
            </a:extLst>
          </p:cNvPr>
          <p:cNvSpPr txBox="1"/>
          <p:nvPr/>
        </p:nvSpPr>
        <p:spPr>
          <a:xfrm>
            <a:off x="246540" y="3034123"/>
            <a:ext cx="9092704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AI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Tool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 회사 업무 필요성 공유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업무상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AI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활용 사례 고백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필요성∙효과성∙효율성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수용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실제 유료 플랜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구독∙활용제도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수립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 (AI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의견임을 밝히기 등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7272F-8FF8-6C7B-5CC8-39E3329788C6}"/>
              </a:ext>
            </a:extLst>
          </p:cNvPr>
          <p:cNvSpPr txBox="1"/>
          <p:nvPr/>
        </p:nvSpPr>
        <p:spPr>
          <a:xfrm>
            <a:off x="246540" y="4673041"/>
            <a:ext cx="9092704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2025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년 內 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챗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GPT Pro Plan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유료구독</a:t>
            </a:r>
            <a:endParaRPr lang="en-US" altLang="ko-KR" sz="105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185DE30-FC0B-EC82-3BA8-F5AD3A9D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73391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허대복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한태희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이현준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이동석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정인환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pic>
        <p:nvPicPr>
          <p:cNvPr id="16" name="그림 15" descr="텍스트, 친필, 화이트보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E61DC6-B974-1E5C-E260-C0EF882C6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669" y="2242134"/>
            <a:ext cx="4004929" cy="30146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11503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22DBB-B126-F88A-2646-30C683431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7CFABE7F-C9B8-96F1-5A35-8046E9BC3BE2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검토 가이드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2C535-F367-4CE8-230F-D0A6951F892F}"/>
              </a:ext>
            </a:extLst>
          </p:cNvPr>
          <p:cNvSpPr txBox="1"/>
          <p:nvPr/>
        </p:nvSpPr>
        <p:spPr>
          <a:xfrm>
            <a:off x="1619624" y="1090683"/>
            <a:ext cx="789902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7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 요소 중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 요소를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To-be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결과로 정의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불우재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</a:rPr>
              <a:t>숭조위선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 효우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불굴의 도전과 개척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미래를 예측하는 통찰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미풍양속 계승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상생적 공존공영의 인화정신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 /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</a:rPr>
              <a:t>환경을 중시하는 사회적 책임경영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</a:rPr>
              <a:t> </a:t>
            </a:r>
            <a:endParaRPr lang="ko-KR" altLang="en-US" sz="100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AB950BC9-3DBD-76D7-41E5-0116C81D0216}"/>
              </a:ext>
            </a:extLst>
          </p:cNvPr>
          <p:cNvSpPr txBox="1"/>
          <p:nvPr/>
        </p:nvSpPr>
        <p:spPr>
          <a:xfrm>
            <a:off x="1619624" y="1735339"/>
            <a:ext cx="7899026" cy="1205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50800" numCol="1" spcCol="38100" rtlCol="0" anchor="t">
            <a:spAutoFit/>
          </a:bodyPr>
          <a:lstStyle/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결과가 실현되었다고 가정했을 때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팀 구성원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(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팀장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포함 전원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)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들이</a:t>
            </a:r>
            <a:r>
              <a:rPr lang="ko-KR" altLang="en-US" sz="1000" dirty="0">
                <a:latin typeface="+mj-ea"/>
                <a:ea typeface="+mj-ea"/>
              </a:rPr>
              <a:t> 일상과 업무에서 지속적으로 실천하고 있음으로써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</a:t>
            </a:r>
            <a:r>
              <a:rPr lang="ko-KR" altLang="en-US" sz="1000" dirty="0">
                <a:latin typeface="+mj-ea"/>
                <a:ea typeface="+mj-ea"/>
              </a:rPr>
              <a:t>누구나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보고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듣고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느낄 수 있는 대화의 패턴 혹은 행동의 패턴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</a:t>
            </a:r>
            <a:r>
              <a:rPr lang="en-US" altLang="ko-KR" sz="1000" dirty="0">
                <a:latin typeface="+mj-ea"/>
                <a:ea typeface="+mj-ea"/>
              </a:rPr>
              <a:t>To-be </a:t>
            </a:r>
            <a:r>
              <a:rPr lang="ko-KR" altLang="en-US" sz="1000" dirty="0">
                <a:latin typeface="+mj-ea"/>
                <a:ea typeface="+mj-ea"/>
              </a:rPr>
              <a:t>결과 속의 행동이며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현재 이미 일상화된 패턴도 있을 수 있으나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원칙적으로는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현재 팀 내에서 일상화되지 않은 대화나 행동 패턴 도출</a:t>
            </a: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해당 칸에 도출된 대화나  행동패턴들은 아래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유형요인 구축을 통해 팀 구성원에게서 자연스럽게 표출되길 기대하는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것으로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</a:t>
            </a:r>
            <a:r>
              <a:rPr lang="ko-KR" altLang="en-US" sz="1000" dirty="0">
                <a:latin typeface="+mj-ea"/>
                <a:ea typeface="+mj-ea"/>
              </a:rPr>
              <a:t>향후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팀장의 </a:t>
            </a:r>
            <a:r>
              <a:rPr lang="ko-KR" altLang="en-US" sz="10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동암정신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 내재화 역할 </a:t>
            </a:r>
            <a:r>
              <a:rPr lang="ko-KR" altLang="en-US" sz="10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수행시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0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목표기준점임</a:t>
            </a: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C1191DDC-0914-794B-981A-06FFA6339D2C}"/>
              </a:ext>
            </a:extLst>
          </p:cNvPr>
          <p:cNvSpPr txBox="1"/>
          <p:nvPr/>
        </p:nvSpPr>
        <p:spPr>
          <a:xfrm>
            <a:off x="1619624" y="2979269"/>
            <a:ext cx="7899026" cy="3236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50800" numCol="1" spcCol="38100" rtlCol="0" anchor="t">
            <a:spAutoFit/>
          </a:bodyPr>
          <a:lstStyle/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개인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차원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대화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행동이 실제 팀 구성원들에게서 발현되기 위해 필요한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조직기능 </a:t>
            </a:r>
            <a:r>
              <a:rPr lang="ko-KR" altLang="en-US" sz="10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요소군</a:t>
            </a: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endParaRPr lang="en-US" altLang="ko-KR" sz="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조직기능 요소라 함은 명문화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공식화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현실화된 각종 절차와 방식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기준을 뜻함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1)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</a:rPr>
              <a:t>리더십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</a:rPr>
              <a:t> 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</a:rPr>
              <a:t>리더의 특정한 역할수행방식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</a:rPr>
              <a:t>(Style),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</a:rPr>
              <a:t>리더의 선별이나 심사 기준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</a:rPr>
              <a:t> 2)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프로세스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업무 </a:t>
            </a:r>
            <a:r>
              <a:rPr lang="ko-KR" altLang="en-US" sz="9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수행시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특별한 절차나 방식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(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가급적 </a:t>
            </a:r>
            <a:r>
              <a:rPr lang="ko-KR" altLang="en-US" sz="9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팀레벨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),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업무간 연계 또는 담당자간 협업 절차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3)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구조와 권한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 내 실무그룹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(Working Group),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실무담당자에게 부여하는 권한이나 역할책임범위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</a:t>
            </a: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4)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규정과 정책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근무태도나 방식을 포함한 팀 내 적용가능한 내규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5)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물리환경과 도구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 차원에서 조정이나 변화가 가능한 환경개선이나 도입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활용가능한 업무도구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6)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육성과 학습체계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팀원들의 지식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기술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태도에 대한 육성방안이나 학습활동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7)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평가와 보상체계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en-US" altLang="ko-KR" sz="9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Behaviour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로 도출된 행동 실천욕구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(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동기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)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를 자극하는 평가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보상방식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8)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조직문화 활동이나 이벤트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: 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팀 내 적용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추진 가능한 조직문화 활동 </a:t>
            </a:r>
            <a:r>
              <a:rPr lang="en-US" altLang="ko-KR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or C.A</a:t>
            </a:r>
            <a:r>
              <a:rPr lang="ko-KR" altLang="en-US" sz="9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가 할 수 있는 활동</a:t>
            </a: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 eaLnBrk="1" hangingPunct="1">
              <a:spcBef>
                <a:spcPts val="600"/>
              </a:spcBef>
              <a:buSzPct val="155000"/>
              <a:buNone/>
            </a:pPr>
            <a:endParaRPr lang="en-US" altLang="ko-KR" sz="9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조직기능 요소는 가능한 한 팀장의 재량권 범위 내에서 추진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추가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제거</a:t>
            </a:r>
            <a:r>
              <a:rPr lang="en-US" altLang="ko-KR" sz="1000" dirty="0">
                <a:latin typeface="+mj-ea"/>
                <a:ea typeface="+mj-ea"/>
              </a:rPr>
              <a:t> or </a:t>
            </a:r>
            <a:r>
              <a:rPr lang="ko-KR" altLang="en-US" sz="1000" dirty="0">
                <a:latin typeface="+mj-ea"/>
                <a:ea typeface="+mj-ea"/>
              </a:rPr>
              <a:t>개선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강화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r>
              <a:rPr lang="ko-KR" altLang="en-US" sz="1000" dirty="0">
                <a:latin typeface="+mj-ea"/>
                <a:ea typeface="+mj-ea"/>
              </a:rPr>
              <a:t> 가능한 요소를 도출하도록 안내되었음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일부 조직기능 요소는 팀장들이 </a:t>
            </a:r>
            <a:r>
              <a:rPr lang="en-US" altLang="ko-KR" sz="1000" dirty="0">
                <a:latin typeface="+mj-ea"/>
                <a:ea typeface="+mj-ea"/>
              </a:rPr>
              <a:t>‘C.A</a:t>
            </a:r>
            <a:r>
              <a:rPr lang="ko-KR" altLang="en-US" sz="1000" dirty="0">
                <a:latin typeface="+mj-ea"/>
                <a:ea typeface="+mj-ea"/>
              </a:rPr>
              <a:t>가 하길 바라는 조직문화 활동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행사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이벤트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등</a:t>
            </a:r>
            <a:r>
              <a:rPr lang="en-US" altLang="ko-KR" sz="1000" dirty="0">
                <a:latin typeface="+mj-ea"/>
                <a:ea typeface="+mj-ea"/>
              </a:rPr>
              <a:t>)’</a:t>
            </a:r>
            <a:r>
              <a:rPr lang="ko-KR" altLang="en-US" sz="1000" dirty="0">
                <a:latin typeface="+mj-ea"/>
                <a:ea typeface="+mj-ea"/>
              </a:rPr>
              <a:t> 차원에서 도출되었으며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</a:t>
            </a:r>
            <a:r>
              <a:rPr lang="ko-KR" altLang="en-US" sz="1000" dirty="0">
                <a:latin typeface="+mj-ea"/>
                <a:ea typeface="+mj-ea"/>
              </a:rPr>
              <a:t>이는 </a:t>
            </a:r>
            <a:r>
              <a:rPr lang="en-US" altLang="ko-KR" sz="1000" dirty="0">
                <a:latin typeface="+mj-ea"/>
                <a:ea typeface="+mj-ea"/>
              </a:rPr>
              <a:t>C.A</a:t>
            </a:r>
            <a:r>
              <a:rPr lang="ko-KR" altLang="en-US" sz="1000" dirty="0">
                <a:latin typeface="+mj-ea"/>
                <a:ea typeface="+mj-ea"/>
              </a:rPr>
              <a:t>워크숍에서 </a:t>
            </a:r>
            <a:r>
              <a:rPr lang="en-US" altLang="ko-KR" sz="1000" dirty="0">
                <a:latin typeface="+mj-ea"/>
                <a:ea typeface="+mj-ea"/>
              </a:rPr>
              <a:t>C.A</a:t>
            </a:r>
            <a:r>
              <a:rPr lang="ko-KR" altLang="en-US" sz="1000" dirty="0">
                <a:latin typeface="+mj-ea"/>
                <a:ea typeface="+mj-ea"/>
              </a:rPr>
              <a:t>들의 </a:t>
            </a:r>
            <a:r>
              <a:rPr lang="ko-KR" altLang="en-US" sz="1000" dirty="0">
                <a:latin typeface="+mj-ea"/>
                <a:ea typeface="+mj-ea"/>
                <a:sym typeface="Arial" panose="020B0604020202020204" pitchFamily="34" charset="0"/>
              </a:rPr>
              <a:t>역할 수행 방향 </a:t>
            </a:r>
            <a:r>
              <a:rPr lang="en-US" altLang="ko-KR" sz="1000" dirty="0">
                <a:latin typeface="+mj-ea"/>
                <a:ea typeface="+mj-ea"/>
                <a:sym typeface="Arial" panose="020B0604020202020204" pitchFamily="34" charset="0"/>
              </a:rPr>
              <a:t>Idea Pool</a:t>
            </a:r>
            <a:r>
              <a:rPr lang="ko-KR" altLang="en-US" sz="1000" dirty="0">
                <a:latin typeface="+mj-ea"/>
                <a:ea typeface="+mj-ea"/>
                <a:sym typeface="Arial" panose="020B0604020202020204" pitchFamily="34" charset="0"/>
              </a:rPr>
              <a:t>로 활용됨</a:t>
            </a:r>
            <a:endParaRPr lang="en-US" altLang="ko-KR" sz="1000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4CE44AA3-231A-494D-A989-8F01D557CFAE}"/>
              </a:ext>
            </a:extLst>
          </p:cNvPr>
          <p:cNvSpPr/>
          <p:nvPr/>
        </p:nvSpPr>
        <p:spPr>
          <a:xfrm flipH="1">
            <a:off x="8347336" y="3808495"/>
            <a:ext cx="963350" cy="1067323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수용가능한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위험성 범위 도출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과감한 도전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연 </a:t>
            </a: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개 프로젝트 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  목표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477" name="직선 화살표 연결선 476">
            <a:extLst>
              <a:ext uri="{FF2B5EF4-FFF2-40B4-BE49-F238E27FC236}">
                <a16:creationId xmlns:a16="http://schemas.microsoft.com/office/drawing/2014/main" id="{8C667FF2-9555-83BE-75DF-DACDD2B4E846}"/>
              </a:ext>
            </a:extLst>
          </p:cNvPr>
          <p:cNvCxnSpPr>
            <a:cxnSpLocks/>
          </p:cNvCxnSpPr>
          <p:nvPr/>
        </p:nvCxnSpPr>
        <p:spPr>
          <a:xfrm>
            <a:off x="6162675" y="3887891"/>
            <a:ext cx="2123701" cy="0"/>
          </a:xfrm>
          <a:prstGeom prst="straightConnector1">
            <a:avLst/>
          </a:prstGeom>
          <a:noFill/>
          <a:ln w="952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53013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3F907-9EF6-87CE-1AE5-D8D746D1C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5EDC89E4-61FD-29C6-BBC6-D1BEF8294249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내재화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CA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역할 수행 계획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_11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조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②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에너지부스터조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00AA4094-86A8-171C-91A3-D2292FCD4F1B}"/>
              </a:ext>
            </a:extLst>
          </p:cNvPr>
          <p:cNvSpPr/>
          <p:nvPr/>
        </p:nvSpPr>
        <p:spPr>
          <a:xfrm>
            <a:off x="246538" y="1889446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목표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CC29BE14-FD6C-E619-2C60-ED3D323BE7E4}"/>
              </a:ext>
            </a:extLst>
          </p:cNvPr>
          <p:cNvSpPr/>
          <p:nvPr/>
        </p:nvSpPr>
        <p:spPr>
          <a:xfrm>
            <a:off x="246538" y="2828921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방법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절차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F547E00-2894-47EE-72BF-911AEE132FE6}"/>
              </a:ext>
            </a:extLst>
          </p:cNvPr>
          <p:cNvSpPr/>
          <p:nvPr/>
        </p:nvSpPr>
        <p:spPr>
          <a:xfrm>
            <a:off x="246538" y="3897549"/>
            <a:ext cx="1355155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lang="ko-KR" altLang="en-US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기간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10ED6-DEC1-C706-CCF7-636CB28349EB}"/>
              </a:ext>
            </a:extLst>
          </p:cNvPr>
          <p:cNvSpPr txBox="1"/>
          <p:nvPr/>
        </p:nvSpPr>
        <p:spPr>
          <a:xfrm>
            <a:off x="246540" y="1202688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회사 시스템 안정화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전사원의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IT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지식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Skill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AD7C9-D495-ED52-71BE-EC2809A6593F}"/>
              </a:ext>
            </a:extLst>
          </p:cNvPr>
          <p:cNvSpPr txBox="1"/>
          <p:nvPr/>
        </p:nvSpPr>
        <p:spPr>
          <a:xfrm>
            <a:off x="246540" y="2095258"/>
            <a:ext cx="4925535" cy="364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IT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업무 처리의 만족도 향상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3A79B-DE5B-6FC1-DD1F-DB75B8433B43}"/>
              </a:ext>
            </a:extLst>
          </p:cNvPr>
          <p:cNvSpPr txBox="1"/>
          <p:nvPr/>
        </p:nvSpPr>
        <p:spPr>
          <a:xfrm>
            <a:off x="246540" y="3034123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직원들의 요구조건 전달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직원들의 피드백 정리 후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B130FA-6AD1-8068-BF50-6B9B741221D7}"/>
              </a:ext>
            </a:extLst>
          </p:cNvPr>
          <p:cNvSpPr txBox="1"/>
          <p:nvPr/>
        </p:nvSpPr>
        <p:spPr>
          <a:xfrm>
            <a:off x="246540" y="4122340"/>
            <a:ext cx="4925535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6~8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수행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spcBef>
                <a:spcPts val="600"/>
              </a:spcBef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5 Medium" pitchFamily="2" charset="-127"/>
                <a:ea typeface="페이퍼로지 5 Medium" pitchFamily="2" charset="-127"/>
                <a:sym typeface="Arial"/>
              </a:rPr>
              <a:t>•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회 실시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5B6E4E5-EE49-6650-6F52-01C00A693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99537"/>
              </p:ext>
            </p:extLst>
          </p:nvPr>
        </p:nvGraphicFramePr>
        <p:xfrm>
          <a:off x="6593813" y="5902143"/>
          <a:ext cx="3014644" cy="625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4644">
                  <a:extLst>
                    <a:ext uri="{9D8B030D-6E8A-4147-A177-3AD203B41FA5}">
                      <a16:colId xmlns:a16="http://schemas.microsoft.com/office/drawing/2014/main" val="413561193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페이퍼로지 6 SemiBold" pitchFamily="2" charset="-127"/>
                          <a:ea typeface="페이퍼로지 6 SemiBold" pitchFamily="2" charset="-127"/>
                          <a:cs typeface="Arial"/>
                          <a:sym typeface="Arial"/>
                        </a:rPr>
                        <a:t>참여 멤버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91343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허대복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한태희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이현준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이동석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a:rPr>
                        <a:t>정인환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63399"/>
                  </a:ext>
                </a:extLst>
              </a:tr>
            </a:tbl>
          </a:graphicData>
        </a:graphic>
      </p:graphicFrame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5033B83A-A4AB-FCD9-CF84-F748F2CCCD7C}"/>
              </a:ext>
            </a:extLst>
          </p:cNvPr>
          <p:cNvSpPr/>
          <p:nvPr/>
        </p:nvSpPr>
        <p:spPr>
          <a:xfrm>
            <a:off x="1762125" y="953530"/>
            <a:ext cx="3409950" cy="2872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50800" rIns="50800" bIns="50800" numCol="1" spcCol="38100" rtlCol="0" anchor="ctr">
            <a:noAutofit/>
          </a:bodyPr>
          <a:lstStyle/>
          <a:p>
            <a:pPr marL="0" marR="40639" indent="40639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IT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페이퍼로지 4 Regular" pitchFamily="2" charset="-127"/>
                <a:ea typeface="페이퍼로지 4 Regular" pitchFamily="2" charset="-127"/>
                <a:sym typeface="Arial"/>
              </a:rPr>
              <a:t>헬퍼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페이퍼로지 4 Regular" pitchFamily="2" charset="-127"/>
              <a:ea typeface="페이퍼로지 4 Regular" pitchFamily="2" charset="-127"/>
              <a:sym typeface="Arial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BC189060-7915-7301-F0EB-8E927D73C952}"/>
              </a:ext>
            </a:extLst>
          </p:cNvPr>
          <p:cNvSpPr/>
          <p:nvPr/>
        </p:nvSpPr>
        <p:spPr>
          <a:xfrm>
            <a:off x="246538" y="953530"/>
            <a:ext cx="1601312" cy="287258"/>
          </a:xfrm>
          <a:prstGeom prst="homePlate">
            <a:avLst>
              <a:gd name="adj" fmla="val 13142"/>
            </a:avLst>
          </a:prstGeom>
          <a:solidFill>
            <a:schemeClr val="accent1">
              <a:lumMod val="75000"/>
            </a:schemeClr>
          </a:solidFill>
          <a:ln w="317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수행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활동명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 및 목적</a:t>
            </a:r>
          </a:p>
        </p:txBody>
      </p:sp>
      <p:pic>
        <p:nvPicPr>
          <p:cNvPr id="5" name="그림 4" descr="텍스트, 친필, 종이, 종이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9DB69E-F504-160D-372D-CB666D9128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1372" y="2345164"/>
            <a:ext cx="4019525" cy="301464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41723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2B96B-F69D-4692-7C7E-48710A6A5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300E817F-8951-5B7D-25E6-9E3BD4CB1AF6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검토 가이드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E5398EEC-6B31-E1E6-9BBA-B39E34DABDAF}"/>
              </a:ext>
            </a:extLst>
          </p:cNvPr>
          <p:cNvSpPr txBox="1"/>
          <p:nvPr/>
        </p:nvSpPr>
        <p:spPr>
          <a:xfrm>
            <a:off x="1619624" y="1126563"/>
            <a:ext cx="7899026" cy="3144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50800" numCol="1" spcCol="38100" rtlCol="0" anchor="t">
            <a:spAutoFit/>
          </a:bodyPr>
          <a:lstStyle/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개인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차원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대화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행동이 실제 팀 구성원들에게서 발현되기 위해 필요한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무형적이고 암묵적인 가정</a:t>
            </a:r>
            <a:r>
              <a:rPr lang="en-US" altLang="ko-KR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(Embedded Assumptions)</a:t>
            </a:r>
          </a:p>
          <a:p>
            <a:pPr indent="0">
              <a:spcBef>
                <a:spcPts val="600"/>
              </a:spcBef>
            </a:pPr>
            <a:endParaRPr lang="en-US" altLang="ko-KR" sz="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r>
              <a:rPr lang="ko-KR" altLang="en-US" sz="1000" dirty="0">
                <a:latin typeface="+mj-ea"/>
                <a:ea typeface="+mj-ea"/>
              </a:rPr>
              <a:t>∙ 암묵적 가정이라 함은 </a:t>
            </a:r>
            <a:r>
              <a:rPr lang="ko-KR" altLang="en-US" sz="1000" dirty="0" err="1">
                <a:latin typeface="+mj-ea"/>
                <a:ea typeface="+mj-ea"/>
              </a:rPr>
              <a:t>비명시적이고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특정한 제도나 체계가 아님에도 불구하고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집단의 모든 구성원들이 당연하게 받아들이고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공유하고 있는 믿음과 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</a:t>
            </a:r>
            <a:r>
              <a:rPr lang="ko-KR" altLang="en-US" sz="1000" dirty="0">
                <a:latin typeface="+mj-ea"/>
                <a:ea typeface="+mj-ea"/>
              </a:rPr>
              <a:t>같은 것으로 유형 요인의 형성 근인이 되기도 하며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집단 내 구성원들의 대화나 행동 패턴이 특정한 방향으로 반복되게 만드는 핵심이자 원천임</a:t>
            </a: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indent="0">
              <a:spcBef>
                <a:spcPts val="600"/>
              </a:spcBef>
            </a:pPr>
            <a:endParaRPr lang="en-US" altLang="ko-KR" sz="10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ex)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만일 집단 내부에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윗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사람의 말에 반론을 제시하면 찍힌다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.(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불이익을 당한다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)’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는 암묵적 가정이 공유되고 있는 집단은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설령 유형요인인 회의 절차나 규칙으로서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더 나은 생각이 있으면 반론을 제시한다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.’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또는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의사결정 전에 반론이 있는지 회의진행자는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참석자에게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확인한다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.’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등을 명시하더라도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참석자들은 자신이 가진 반론을 공개하지 않고 침묵하거나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심지어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윗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사람의 의견에 긍정적으로 동의하는 식의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반응을 보이게 되는 것임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endParaRPr lang="en-US" altLang="ko-KR" sz="1000" dirty="0">
              <a:solidFill>
                <a:srgbClr val="0070C0"/>
              </a:solidFill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ex)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만일 집단 내부에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우리 회사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경영진은 도전적이거나 전례가 없는 접근이나 시도에 대해서는 좋아하지 않는다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혹은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실패시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책임을 전가한다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’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는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암묵적 가정이 공유되는 집단은 설령 유형요인으로서 신규 사업전략 추진을 이끌어내는 </a:t>
            </a:r>
            <a:r>
              <a:rPr lang="ko-KR" altLang="en-US" sz="1000" dirty="0" err="1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헤카톤과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같은 경연대회를 주최하더라도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자발적 참여자가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적거나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참여한 구성원들은 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기존에 이미 전례가 있어 완전히 새롭지 않은 아이디어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’, ‘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확실한 성공이 보장되는 다소 보수적 목표 설정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’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등의 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         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대화</a:t>
            </a:r>
            <a:r>
              <a:rPr lang="en-US" altLang="ko-KR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/</a:t>
            </a:r>
            <a:r>
              <a:rPr lang="ko-KR" altLang="en-US" sz="1000" dirty="0">
                <a:latin typeface="페이퍼로지 3 Light" pitchFamily="2" charset="-127"/>
                <a:ea typeface="페이퍼로지 3 Light" pitchFamily="2" charset="-127"/>
                <a:sym typeface="Arial" panose="020B0604020202020204" pitchFamily="34" charset="0"/>
              </a:rPr>
              <a:t>행동 패턴이 도출됨</a:t>
            </a:r>
            <a:endParaRPr lang="en-US" altLang="ko-KR" sz="1000" dirty="0">
              <a:latin typeface="페이퍼로지 3 Light" pitchFamily="2" charset="-127"/>
              <a:ea typeface="페이퍼로지 3 Light" pitchFamily="2" charset="-127"/>
              <a:sym typeface="Arial" panose="020B0604020202020204" pitchFamily="34" charset="0"/>
            </a:endParaRP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ACBA91E-4CBF-3FAD-9F22-7011A5A1D85B}"/>
              </a:ext>
            </a:extLst>
          </p:cNvPr>
          <p:cNvSpPr/>
          <p:nvPr/>
        </p:nvSpPr>
        <p:spPr>
          <a:xfrm>
            <a:off x="1619625" y="4350871"/>
            <a:ext cx="7899026" cy="2085788"/>
          </a:xfrm>
          <a:prstGeom prst="foldedCorner">
            <a:avLst>
              <a:gd name="adj" fmla="val 8358"/>
            </a:avLst>
          </a:prstGeom>
          <a:solidFill>
            <a:schemeClr val="accent1">
              <a:lumMod val="20000"/>
              <a:lumOff val="80000"/>
            </a:schemeClr>
          </a:solidFill>
          <a:ln w="952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40639" indent="4063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팀장</a:t>
            </a: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/CA</a:t>
            </a: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6 SemiBold" pitchFamily="2" charset="-127"/>
                <a:ea typeface="페이퍼로지 6 SemiBold" pitchFamily="2" charset="-127"/>
                <a:sym typeface="Arial"/>
              </a:rPr>
              <a:t>분들께 전하는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Tip “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</a:rPr>
              <a:t>여러분이 맡은 모든 활동은 결국은 조직에 좋은 가정을 만드는 일입니다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.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</a:rPr>
              <a:t>그러니 꾸준히 하실 수 있어야 합니다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.”</a:t>
            </a:r>
            <a:endParaRPr kumimoji="0" lang="en-US" altLang="ko-KR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6 SemiBold" pitchFamily="2" charset="-127"/>
              <a:ea typeface="페이퍼로지 6 SemiBold" pitchFamily="2" charset="-127"/>
              <a:sym typeface="Arial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▷  </a:t>
            </a:r>
            <a:r>
              <a:rPr lang="ko-KR" altLang="en-US" sz="1000" dirty="0">
                <a:latin typeface="+mj-ea"/>
                <a:ea typeface="+mj-ea"/>
              </a:rPr>
              <a:t>암묵적 가정이 형성되는 방식은 해당 가정이 </a:t>
            </a:r>
            <a:r>
              <a:rPr lang="en-US" altLang="ko-KR" sz="1000" dirty="0">
                <a:latin typeface="+mj-ea"/>
                <a:ea typeface="+mj-ea"/>
              </a:rPr>
              <a:t>“</a:t>
            </a:r>
            <a:r>
              <a:rPr lang="ko-KR" altLang="en-US" sz="1000" dirty="0">
                <a:latin typeface="+mj-ea"/>
                <a:ea typeface="+mj-ea"/>
              </a:rPr>
              <a:t>진짜 우리 조직에 있구나</a:t>
            </a:r>
            <a:r>
              <a:rPr lang="en-US" altLang="ko-KR" sz="1000" dirty="0">
                <a:latin typeface="+mj-ea"/>
                <a:ea typeface="+mj-ea"/>
              </a:rPr>
              <a:t>.”, </a:t>
            </a:r>
            <a:r>
              <a:rPr lang="ko-KR" altLang="en-US" sz="1000" dirty="0">
                <a:latin typeface="+mj-ea"/>
                <a:ea typeface="+mj-ea"/>
              </a:rPr>
              <a:t>혹은 </a:t>
            </a:r>
            <a:r>
              <a:rPr lang="en-US" altLang="ko-KR" sz="1000" dirty="0">
                <a:latin typeface="+mj-ea"/>
                <a:ea typeface="+mj-ea"/>
              </a:rPr>
              <a:t>“</a:t>
            </a:r>
            <a:r>
              <a:rPr lang="ko-KR" altLang="en-US" sz="1000" dirty="0">
                <a:latin typeface="+mj-ea"/>
                <a:ea typeface="+mj-ea"/>
              </a:rPr>
              <a:t>진짜 저 믿음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가정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r>
              <a:rPr lang="ko-KR" altLang="en-US" sz="1000" dirty="0">
                <a:latin typeface="+mj-ea"/>
                <a:ea typeface="+mj-ea"/>
              </a:rPr>
              <a:t>을 우리 동료도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리더도 공유함을 믿고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내 업무를 해도 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  </a:t>
            </a:r>
            <a:r>
              <a:rPr lang="ko-KR" altLang="en-US" sz="1000" dirty="0">
                <a:latin typeface="+mj-ea"/>
                <a:ea typeface="+mj-ea"/>
              </a:rPr>
              <a:t>괜찮겠다</a:t>
            </a:r>
            <a:r>
              <a:rPr lang="en-US" altLang="ko-KR" sz="1000" dirty="0">
                <a:latin typeface="+mj-ea"/>
                <a:ea typeface="+mj-ea"/>
              </a:rPr>
              <a:t>.”</a:t>
            </a:r>
            <a:r>
              <a:rPr lang="ko-KR" altLang="en-US" sz="1000" dirty="0">
                <a:latin typeface="+mj-ea"/>
                <a:ea typeface="+mj-ea"/>
              </a:rPr>
              <a:t>는 긍정적 확신을 갖게 하는 것입니다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indent="0">
              <a:spcBef>
                <a:spcPts val="600"/>
              </a:spcBef>
            </a:pPr>
            <a:endParaRPr lang="en-US" altLang="ko-KR" sz="1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▷ </a:t>
            </a:r>
            <a:r>
              <a:rPr lang="ko-KR" altLang="en-US" sz="1000" dirty="0">
                <a:latin typeface="+mj-ea"/>
                <a:ea typeface="+mj-ea"/>
              </a:rPr>
              <a:t>긍정적 확신은 어떤 하나의 선포식이나 선언으로 되지 않습니다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꾸준히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반복적인 경험을 해야 합니다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위의 예시로 보자면 </a:t>
            </a:r>
            <a:r>
              <a:rPr lang="en-US" altLang="ko-KR" sz="1000" dirty="0">
                <a:latin typeface="+mj-ea"/>
                <a:ea typeface="+mj-ea"/>
              </a:rPr>
              <a:t>‘</a:t>
            </a:r>
            <a:r>
              <a:rPr lang="ko-KR" altLang="en-US" sz="1000" dirty="0">
                <a:latin typeface="+mj-ea"/>
                <a:ea typeface="+mj-ea"/>
              </a:rPr>
              <a:t>회의에서 반론을 제시해도 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오히려 칭찬받고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인정받고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최소한 아무렇지 않게 반론에 대한 논의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피드백이 이뤄지는 경험</a:t>
            </a:r>
            <a:r>
              <a:rPr lang="en-US" altLang="ko-KR" sz="1000" dirty="0">
                <a:latin typeface="+mj-ea"/>
                <a:ea typeface="+mj-ea"/>
              </a:rPr>
              <a:t>’</a:t>
            </a:r>
            <a:r>
              <a:rPr lang="ko-KR" altLang="en-US" sz="1000" dirty="0">
                <a:latin typeface="+mj-ea"/>
                <a:ea typeface="+mj-ea"/>
              </a:rPr>
              <a:t>이 반복되면 </a:t>
            </a:r>
            <a:r>
              <a:rPr lang="en-US" altLang="ko-KR" sz="1000" dirty="0">
                <a:latin typeface="+mj-ea"/>
                <a:ea typeface="+mj-ea"/>
              </a:rPr>
              <a:t>“</a:t>
            </a:r>
            <a:r>
              <a:rPr lang="ko-KR" altLang="en-US" sz="1000" dirty="0">
                <a:latin typeface="+mj-ea"/>
                <a:ea typeface="+mj-ea"/>
              </a:rPr>
              <a:t>아 회의에서 반론을 제시해도 되는 구나</a:t>
            </a:r>
            <a:r>
              <a:rPr lang="en-US" altLang="ko-KR" sz="1000" dirty="0">
                <a:latin typeface="+mj-ea"/>
                <a:ea typeface="+mj-ea"/>
              </a:rPr>
              <a:t>”</a:t>
            </a:r>
            <a:r>
              <a:rPr lang="ko-KR" altLang="en-US" sz="1000" dirty="0">
                <a:latin typeface="+mj-ea"/>
                <a:ea typeface="+mj-ea"/>
              </a:rPr>
              <a:t>는 </a:t>
            </a:r>
            <a:endParaRPr lang="en-US" altLang="ko-KR" sz="10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확신이 해당 회의에 참여한 이들 사이에 형성되는 것입니다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더 좋은 것은 </a:t>
            </a:r>
            <a:r>
              <a:rPr lang="en-US" altLang="ko-KR" sz="1000" dirty="0">
                <a:latin typeface="+mj-ea"/>
                <a:ea typeface="+mj-ea"/>
              </a:rPr>
              <a:t>‘</a:t>
            </a:r>
            <a:r>
              <a:rPr lang="ko-KR" altLang="en-US" sz="1000" dirty="0">
                <a:latin typeface="+mj-ea"/>
                <a:ea typeface="+mj-ea"/>
              </a:rPr>
              <a:t>반론을 제시한 게 회의에 대한 만족감을 높이는</a:t>
            </a:r>
            <a:r>
              <a:rPr lang="en-US" altLang="ko-KR" sz="1000" dirty="0">
                <a:latin typeface="+mj-ea"/>
                <a:ea typeface="+mj-ea"/>
              </a:rPr>
              <a:t>’ </a:t>
            </a:r>
            <a:r>
              <a:rPr lang="ko-KR" altLang="en-US" sz="1000" dirty="0">
                <a:latin typeface="+mj-ea"/>
                <a:ea typeface="+mj-ea"/>
              </a:rPr>
              <a:t>긍정적 경험으로 나아가는 것입니다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indent="0">
              <a:spcBef>
                <a:spcPts val="600"/>
              </a:spcBef>
            </a:pPr>
            <a:endParaRPr lang="en-US" altLang="ko-KR" sz="100" dirty="0">
              <a:latin typeface="+mj-ea"/>
              <a:ea typeface="+mj-ea"/>
            </a:endParaRP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▷ </a:t>
            </a:r>
            <a:r>
              <a:rPr lang="ko-KR" altLang="en-US" sz="1000" dirty="0">
                <a:latin typeface="+mj-ea"/>
                <a:ea typeface="+mj-ea"/>
              </a:rPr>
              <a:t>하지만 첫 시도부터 좋은 경험을 갖긴 어렵습니다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오히려 첫 시도에서 이전보다 회의시간이 늘어나거나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때로는 감정적으로 불편한 경험을 할 수 있습니다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indent="0">
              <a:spcBef>
                <a:spcPts val="600"/>
              </a:spcBef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하지만 당황하지 마세요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오히려 그런 경험을 당연하게 받아들이고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시도 자체를 인정하고 축하하는 것부터 출발하세요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지속적인 노력이 중요합니다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67269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CF6B3-7E35-6C97-064F-1DC46191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905D775D-D022-B32C-3D67-CC746BD62594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(1) </a:t>
            </a:r>
            <a:r>
              <a:rPr lang="ko-KR" altLang="en-US" sz="180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불우재</a:t>
            </a:r>
            <a:r>
              <a:rPr lang="ko-KR" altLang="en-US" sz="18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정신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E17BF-E69B-3732-9B74-AFB5C13A8DFD}"/>
              </a:ext>
            </a:extLst>
          </p:cNvPr>
          <p:cNvSpPr txBox="1"/>
          <p:nvPr/>
        </p:nvSpPr>
        <p:spPr>
          <a:xfrm>
            <a:off x="1619624" y="1090683"/>
            <a:ext cx="7899026" cy="5873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200" dirty="0" err="1">
                <a:latin typeface="페이퍼로지 7 Bold" pitchFamily="2" charset="-127"/>
                <a:ea typeface="페이퍼로지 7 Bold" pitchFamily="2" charset="-127"/>
              </a:rPr>
              <a:t>불우재</a:t>
            </a:r>
            <a:r>
              <a:rPr lang="ko-KR" altLang="en-US" sz="1200" dirty="0"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ko-KR" altLang="ko-KR" sz="1200" dirty="0">
                <a:latin typeface="페이퍼로지 7 Bold" pitchFamily="2" charset="-127"/>
                <a:ea typeface="페이퍼로지 7 Bold" pitchFamily="2" charset="-127"/>
              </a:rPr>
              <a:t>정신</a:t>
            </a:r>
            <a:endParaRPr lang="en-US" altLang="ko-KR" sz="1200" dirty="0">
              <a:latin typeface="페이퍼로지 7 Bold" pitchFamily="2" charset="-127"/>
              <a:ea typeface="페이퍼로지 7 Bold" pitchFamily="2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ko-KR" sz="1200" dirty="0">
                <a:latin typeface="+mj-ea"/>
                <a:ea typeface="+mj-ea"/>
              </a:rPr>
              <a:t>남을 탓하거나 하늘을 원망하지 않는다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E94F9B-E144-8D56-4971-09831A016A31}"/>
              </a:ext>
            </a:extLst>
          </p:cNvPr>
          <p:cNvSpPr/>
          <p:nvPr/>
        </p:nvSpPr>
        <p:spPr>
          <a:xfrm>
            <a:off x="-715064" y="7640903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공감하고 이해한다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085ABB0-D6BD-3718-90B3-A16157C0F0D8}"/>
              </a:ext>
            </a:extLst>
          </p:cNvPr>
          <p:cNvCxnSpPr>
            <a:cxnSpLocks/>
            <a:stCxn id="61" idx="2"/>
            <a:endCxn id="75" idx="0"/>
          </p:cNvCxnSpPr>
          <p:nvPr/>
        </p:nvCxnSpPr>
        <p:spPr>
          <a:xfrm flipH="1">
            <a:off x="-233901" y="8198903"/>
            <a:ext cx="512" cy="56432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2D203F-E2B0-F63F-BD82-4109345E5646}"/>
              </a:ext>
            </a:extLst>
          </p:cNvPr>
          <p:cNvSpPr/>
          <p:nvPr/>
        </p:nvSpPr>
        <p:spPr>
          <a:xfrm>
            <a:off x="-715576" y="8763230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주기적 도전과제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논의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852C9B-13D7-3AC3-258D-8505CC76D0B8}"/>
              </a:ext>
            </a:extLst>
          </p:cNvPr>
          <p:cNvSpPr/>
          <p:nvPr/>
        </p:nvSpPr>
        <p:spPr>
          <a:xfrm>
            <a:off x="4326221" y="10995708"/>
            <a:ext cx="963350" cy="719999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실패를 감수할 수 있는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사내문화 정착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프로그램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적용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61DFC-A07B-768E-8921-D2A2398E90DA}"/>
              </a:ext>
            </a:extLst>
          </p:cNvPr>
          <p:cNvSpPr/>
          <p:nvPr/>
        </p:nvSpPr>
        <p:spPr>
          <a:xfrm flipH="1">
            <a:off x="4212688" y="7399564"/>
            <a:ext cx="998075" cy="94456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건설적 방향으로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발언한다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저는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ㅇㅇ방향으로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생각하고 방안을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도출하고 싶어요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0D0696-9294-0DF1-07B6-10BE80982862}"/>
              </a:ext>
            </a:extLst>
          </p:cNvPr>
          <p:cNvSpPr/>
          <p:nvPr/>
        </p:nvSpPr>
        <p:spPr>
          <a:xfrm flipH="1">
            <a:off x="9147342" y="7640903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내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잘못을 남에게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전가하지 않는다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C594EA5-25AD-52AD-3941-BDA0A9700BA5}"/>
              </a:ext>
            </a:extLst>
          </p:cNvPr>
          <p:cNvSpPr/>
          <p:nvPr/>
        </p:nvSpPr>
        <p:spPr>
          <a:xfrm flipH="1">
            <a:off x="7624424" y="7640903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애로사항을 듣고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문제점을 수용한다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859929-87B6-910B-DF5D-F24AF7CFE72F}"/>
              </a:ext>
            </a:extLst>
          </p:cNvPr>
          <p:cNvSpPr/>
          <p:nvPr/>
        </p:nvSpPr>
        <p:spPr>
          <a:xfrm flipH="1">
            <a:off x="7764233" y="10383341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권한 조정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 절차 확립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책임한계의 명확화</a:t>
            </a:r>
            <a:endParaRPr lang="en-US" altLang="ko-KR" sz="900" dirty="0">
              <a:solidFill>
                <a:schemeClr val="tx1"/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3D0661-1819-15FF-6C74-2CC84D54BE3C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8123461" y="8198903"/>
            <a:ext cx="122447" cy="218443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F32B53-ED1D-19B7-68FB-6C7B79161FF0}"/>
              </a:ext>
            </a:extLst>
          </p:cNvPr>
          <p:cNvSpPr/>
          <p:nvPr/>
        </p:nvSpPr>
        <p:spPr>
          <a:xfrm flipH="1">
            <a:off x="5644294" y="10383341"/>
            <a:ext cx="998075" cy="720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권한 조정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방향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실천방안 권한을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부여하여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책임의식 제고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0A4C1867-C2AA-F3C2-613F-C9F56AB9E69F}"/>
              </a:ext>
            </a:extLst>
          </p:cNvPr>
          <p:cNvCxnSpPr>
            <a:cxnSpLocks/>
            <a:stCxn id="12" idx="2"/>
            <a:endCxn id="79" idx="0"/>
          </p:cNvCxnSpPr>
          <p:nvPr/>
        </p:nvCxnSpPr>
        <p:spPr>
          <a:xfrm>
            <a:off x="4711725" y="8344132"/>
            <a:ext cx="1431606" cy="203920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656EF1-A9F1-DF72-1033-ADEA2E589FEF}"/>
              </a:ext>
            </a:extLst>
          </p:cNvPr>
          <p:cNvSpPr/>
          <p:nvPr/>
        </p:nvSpPr>
        <p:spPr>
          <a:xfrm flipH="1">
            <a:off x="5859764" y="8763230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성공사례 공유를 통한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자존감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자신감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제고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214F46B6-0AD4-21C0-5D20-F5572856EF5F}"/>
              </a:ext>
            </a:extLst>
          </p:cNvPr>
          <p:cNvCxnSpPr>
            <a:cxnSpLocks/>
            <a:stCxn id="294" idx="2"/>
            <a:endCxn id="52" idx="0"/>
          </p:cNvCxnSpPr>
          <p:nvPr/>
        </p:nvCxnSpPr>
        <p:spPr>
          <a:xfrm>
            <a:off x="6341439" y="8344132"/>
            <a:ext cx="0" cy="41909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542FD85-ED47-B0E6-3971-1E0152BA89C4}"/>
              </a:ext>
            </a:extLst>
          </p:cNvPr>
          <p:cNvSpPr/>
          <p:nvPr/>
        </p:nvSpPr>
        <p:spPr>
          <a:xfrm flipH="1">
            <a:off x="5529103" y="7399564"/>
            <a:ext cx="1624673" cy="94456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책임을 회피하고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싶은 상황일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때일 수록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긍정적으로 발언한다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어려운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문제는 제가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해보겠습니다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’,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어려운 상황은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이해합니다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그러나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긍정적인 생각으로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진행해 보시죠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’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484A29B2-A46C-80A8-3AE6-20FB708ED1FB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8245908" y="8198903"/>
            <a:ext cx="1400471" cy="218443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A410C813-6ABE-07EE-41A3-250614FF0DA9}"/>
              </a:ext>
            </a:extLst>
          </p:cNvPr>
          <p:cNvSpPr/>
          <p:nvPr/>
        </p:nvSpPr>
        <p:spPr>
          <a:xfrm flipH="1">
            <a:off x="8876963" y="11038264"/>
            <a:ext cx="963350" cy="720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난관문제 리뷰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토론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토의 사후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모니터링 필수 수행</a:t>
            </a:r>
            <a:endParaRPr lang="en-US" altLang="ko-KR" sz="900" dirty="0">
              <a:solidFill>
                <a:schemeClr val="tx1"/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5371D8A1-BD5E-C99E-A57F-D81ED6D14E2F}"/>
              </a:ext>
            </a:extLst>
          </p:cNvPr>
          <p:cNvCxnSpPr>
            <a:cxnSpLocks/>
            <a:stCxn id="76" idx="1"/>
            <a:endCxn id="340" idx="0"/>
          </p:cNvCxnSpPr>
          <p:nvPr/>
        </p:nvCxnSpPr>
        <p:spPr>
          <a:xfrm>
            <a:off x="8727583" y="10662341"/>
            <a:ext cx="631055" cy="37592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42B293-7D5D-AB0A-1C08-CFBA5E867483}"/>
              </a:ext>
            </a:extLst>
          </p:cNvPr>
          <p:cNvSpPr/>
          <p:nvPr/>
        </p:nvSpPr>
        <p:spPr>
          <a:xfrm flipH="1">
            <a:off x="1137949" y="7399564"/>
            <a:ext cx="963350" cy="94456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자기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책임 문제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발생시 자기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역할을 돌아본다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결과에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대해 인정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감사와 사과하기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025E246-280C-8B15-39E4-456E18DBF8AB}"/>
              </a:ext>
            </a:extLst>
          </p:cNvPr>
          <p:cNvSpPr/>
          <p:nvPr/>
        </p:nvSpPr>
        <p:spPr>
          <a:xfrm flipH="1">
            <a:off x="707379" y="8912899"/>
            <a:ext cx="963350" cy="1067323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수용가능한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위험성 범위 도출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과감한 도전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연 </a:t>
            </a: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개 프로젝트 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  목표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A52C70F-DBF8-198F-48B3-B2349B0E9979}"/>
              </a:ext>
            </a:extLst>
          </p:cNvPr>
          <p:cNvCxnSpPr>
            <a:cxnSpLocks/>
            <a:stCxn id="62" idx="2"/>
            <a:endCxn id="44" idx="0"/>
          </p:cNvCxnSpPr>
          <p:nvPr/>
        </p:nvCxnSpPr>
        <p:spPr>
          <a:xfrm flipH="1">
            <a:off x="1189054" y="8344132"/>
            <a:ext cx="430570" cy="56876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2B31230-A0A2-AED8-3226-3013C8FBE73D}"/>
              </a:ext>
            </a:extLst>
          </p:cNvPr>
          <p:cNvSpPr/>
          <p:nvPr/>
        </p:nvSpPr>
        <p:spPr>
          <a:xfrm flipH="1">
            <a:off x="2364709" y="8763230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감정표현을 존중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피드백 문화 만들기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34C79A3-B1FD-0444-CEDA-40999374E991}"/>
              </a:ext>
            </a:extLst>
          </p:cNvPr>
          <p:cNvCxnSpPr>
            <a:cxnSpLocks/>
            <a:stCxn id="62" idx="2"/>
            <a:endCxn id="78" idx="0"/>
          </p:cNvCxnSpPr>
          <p:nvPr/>
        </p:nvCxnSpPr>
        <p:spPr>
          <a:xfrm>
            <a:off x="1619624" y="8344132"/>
            <a:ext cx="1226760" cy="41909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0E707DAE-F6FE-D5D5-2D4E-F4898B1A3D1A}"/>
              </a:ext>
            </a:extLst>
          </p:cNvPr>
          <p:cNvSpPr/>
          <p:nvPr/>
        </p:nvSpPr>
        <p:spPr>
          <a:xfrm flipH="1">
            <a:off x="2052005" y="10450247"/>
            <a:ext cx="963350" cy="719999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신입사원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경력포함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회사 적응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시스템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도입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74" name="직선 연결선 373">
            <a:extLst>
              <a:ext uri="{FF2B5EF4-FFF2-40B4-BE49-F238E27FC236}">
                <a16:creationId xmlns:a16="http://schemas.microsoft.com/office/drawing/2014/main" id="{12E8DACA-92B5-0DBA-FAAC-3ED0A6EF11F3}"/>
              </a:ext>
            </a:extLst>
          </p:cNvPr>
          <p:cNvCxnSpPr>
            <a:cxnSpLocks/>
            <a:stCxn id="44" idx="2"/>
            <a:endCxn id="373" idx="0"/>
          </p:cNvCxnSpPr>
          <p:nvPr/>
        </p:nvCxnSpPr>
        <p:spPr>
          <a:xfrm>
            <a:off x="1189054" y="9980222"/>
            <a:ext cx="1344626" cy="47002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3C4E431B-EDDC-20DA-EE6F-E7483A29C202}"/>
              </a:ext>
            </a:extLst>
          </p:cNvPr>
          <p:cNvSpPr/>
          <p:nvPr/>
        </p:nvSpPr>
        <p:spPr>
          <a:xfrm flipH="1">
            <a:off x="3723046" y="9585241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건설적 대화문화 정착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비난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불만표현 금지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00" name="직선 연결선 399">
            <a:extLst>
              <a:ext uri="{FF2B5EF4-FFF2-40B4-BE49-F238E27FC236}">
                <a16:creationId xmlns:a16="http://schemas.microsoft.com/office/drawing/2014/main" id="{47CFB68C-E0CF-28C6-C6FA-EB62E93E0D4D}"/>
              </a:ext>
            </a:extLst>
          </p:cNvPr>
          <p:cNvCxnSpPr>
            <a:cxnSpLocks/>
            <a:stCxn id="78" idx="2"/>
            <a:endCxn id="399" idx="0"/>
          </p:cNvCxnSpPr>
          <p:nvPr/>
        </p:nvCxnSpPr>
        <p:spPr>
          <a:xfrm>
            <a:off x="2846384" y="9321230"/>
            <a:ext cx="1358337" cy="26401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4645197F-1DF7-FE59-14A6-0B31B4F83B6C}"/>
              </a:ext>
            </a:extLst>
          </p:cNvPr>
          <p:cNvCxnSpPr>
            <a:cxnSpLocks/>
            <a:stCxn id="12" idx="2"/>
            <a:endCxn id="399" idx="0"/>
          </p:cNvCxnSpPr>
          <p:nvPr/>
        </p:nvCxnSpPr>
        <p:spPr>
          <a:xfrm flipH="1">
            <a:off x="4204721" y="8344132"/>
            <a:ext cx="507004" cy="124110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C6270CF7-F1AD-9A02-2D70-75433F904E57}"/>
              </a:ext>
            </a:extLst>
          </p:cNvPr>
          <p:cNvCxnSpPr>
            <a:cxnSpLocks/>
            <a:stCxn id="399" idx="2"/>
            <a:endCxn id="66" idx="0"/>
          </p:cNvCxnSpPr>
          <p:nvPr/>
        </p:nvCxnSpPr>
        <p:spPr>
          <a:xfrm>
            <a:off x="4204721" y="10143241"/>
            <a:ext cx="603175" cy="85246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2D6FDC-E119-731D-D674-1E2ED2B06CD4}"/>
              </a:ext>
            </a:extLst>
          </p:cNvPr>
          <p:cNvSpPr/>
          <p:nvPr/>
        </p:nvSpPr>
        <p:spPr>
          <a:xfrm flipH="1">
            <a:off x="5589078" y="12087975"/>
            <a:ext cx="1108507" cy="6163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내가 변화할 수 있다는 믿음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‘</a:t>
            </a: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환경이 힘들어도 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나의 노력이나 선택</a:t>
            </a:r>
            <a:r>
              <a:rPr lang="en-US" altLang="ko-KR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태도를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바꾸는 쪽으로 에너지를 쓴다</a:t>
            </a:r>
            <a:r>
              <a:rPr lang="en-US" altLang="ko-KR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.’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941B68-7390-6864-B8B1-A28CFFFA136B}"/>
              </a:ext>
            </a:extLst>
          </p:cNvPr>
          <p:cNvSpPr/>
          <p:nvPr/>
        </p:nvSpPr>
        <p:spPr>
          <a:xfrm flipH="1">
            <a:off x="7262430" y="12093630"/>
            <a:ext cx="849356" cy="4560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각자 역할분담을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명확하고 공정하게 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하는 것이</a:t>
            </a:r>
            <a:r>
              <a:rPr lang="en-US" altLang="ko-KR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당연하다</a:t>
            </a:r>
            <a:r>
              <a:rPr lang="en-US" altLang="ko-KR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9C647D7-8C22-AFF1-BA0E-3FFE824931B2}"/>
              </a:ext>
            </a:extLst>
          </p:cNvPr>
          <p:cNvCxnSpPr>
            <a:cxnSpLocks/>
            <a:stCxn id="79" idx="2"/>
            <a:endCxn id="5" idx="0"/>
          </p:cNvCxnSpPr>
          <p:nvPr/>
        </p:nvCxnSpPr>
        <p:spPr>
          <a:xfrm>
            <a:off x="6143331" y="11103341"/>
            <a:ext cx="0" cy="98463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601612C-CA69-E0A3-C1B2-DC06238E1FCE}"/>
              </a:ext>
            </a:extLst>
          </p:cNvPr>
          <p:cNvCxnSpPr>
            <a:cxnSpLocks/>
            <a:stCxn id="76" idx="2"/>
            <a:endCxn id="6" idx="0"/>
          </p:cNvCxnSpPr>
          <p:nvPr/>
        </p:nvCxnSpPr>
        <p:spPr>
          <a:xfrm flipH="1">
            <a:off x="7687108" y="10941341"/>
            <a:ext cx="558800" cy="115228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6CE0FD-AA41-049C-C551-6B647A6795C4}"/>
              </a:ext>
            </a:extLst>
          </p:cNvPr>
          <p:cNvSpPr/>
          <p:nvPr/>
        </p:nvSpPr>
        <p:spPr>
          <a:xfrm flipH="1">
            <a:off x="8182371" y="12093630"/>
            <a:ext cx="849356" cy="4560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우린 어떤 행동이든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우리를 위한 일임을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모두가 믿는다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C58F8E-43C1-4791-4FE9-747A234E56AB}"/>
              </a:ext>
            </a:extLst>
          </p:cNvPr>
          <p:cNvSpPr/>
          <p:nvPr/>
        </p:nvSpPr>
        <p:spPr>
          <a:xfrm flipH="1">
            <a:off x="9102312" y="12090632"/>
            <a:ext cx="1088136" cy="6223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공감하고 이해한다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서로 살아온 환경이 다르기에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모두 각자의 사정을 안고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살아간다는 믿음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FD95AF9-C48C-22B2-DE03-8F7C7B3D442F}"/>
              </a:ext>
            </a:extLst>
          </p:cNvPr>
          <p:cNvCxnSpPr>
            <a:cxnSpLocks/>
            <a:stCxn id="76" idx="2"/>
            <a:endCxn id="18" idx="0"/>
          </p:cNvCxnSpPr>
          <p:nvPr/>
        </p:nvCxnSpPr>
        <p:spPr>
          <a:xfrm>
            <a:off x="8245908" y="10941341"/>
            <a:ext cx="361141" cy="115228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0676A91-47FE-B03E-E8AD-C9642DA0A9C6}"/>
              </a:ext>
            </a:extLst>
          </p:cNvPr>
          <p:cNvCxnSpPr>
            <a:cxnSpLocks/>
            <a:stCxn id="340" idx="2"/>
            <a:endCxn id="22" idx="0"/>
          </p:cNvCxnSpPr>
          <p:nvPr/>
        </p:nvCxnSpPr>
        <p:spPr>
          <a:xfrm>
            <a:off x="9358638" y="11758264"/>
            <a:ext cx="287742" cy="33236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E2772A-292D-2742-6457-F7B8DCC84C44}"/>
              </a:ext>
            </a:extLst>
          </p:cNvPr>
          <p:cNvSpPr/>
          <p:nvPr/>
        </p:nvSpPr>
        <p:spPr>
          <a:xfrm flipH="1">
            <a:off x="2330000" y="12556953"/>
            <a:ext cx="761214" cy="4706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동료가 잘 되어야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내가 잘 될 수 있다고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774738-21DB-1772-1D36-8D08164F6E4F}"/>
              </a:ext>
            </a:extLst>
          </p:cNvPr>
          <p:cNvSpPr/>
          <p:nvPr/>
        </p:nvSpPr>
        <p:spPr>
          <a:xfrm flipH="1">
            <a:off x="3153959" y="12556953"/>
            <a:ext cx="881071" cy="5953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무조건적 신뢰 </a:t>
            </a:r>
            <a:r>
              <a:rPr lang="en-US" altLang="ko-KR" sz="7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X,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경청과 질문</a:t>
            </a:r>
            <a:r>
              <a:rPr lang="en-US" altLang="ko-KR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왜</a:t>
            </a:r>
            <a:r>
              <a:rPr lang="en-US" altLang="ko-KR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?)</a:t>
            </a: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을 통해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발언자의</a:t>
            </a:r>
            <a:r>
              <a:rPr lang="en-US" altLang="ko-KR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의도를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파악하는 것이</a:t>
            </a:r>
            <a:r>
              <a:rPr lang="en-US" altLang="ko-KR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당연하다</a:t>
            </a:r>
            <a:endParaRPr lang="en-US" altLang="ko-KR" sz="7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2C264-9CA2-CEC9-E6FD-78FBCBABE788}"/>
              </a:ext>
            </a:extLst>
          </p:cNvPr>
          <p:cNvSpPr/>
          <p:nvPr/>
        </p:nvSpPr>
        <p:spPr>
          <a:xfrm flipH="1">
            <a:off x="735522" y="12086337"/>
            <a:ext cx="761214" cy="4706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 동료는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뒤통수</a:t>
            </a:r>
            <a:r>
              <a:rPr lang="en-US" altLang="ko-KR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치지 않음을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모두가</a:t>
            </a:r>
            <a:r>
              <a:rPr lang="en-US" altLang="ko-KR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1862C55-8F53-833E-E7D2-46D3D3683F99}"/>
              </a:ext>
            </a:extLst>
          </p:cNvPr>
          <p:cNvCxnSpPr>
            <a:cxnSpLocks/>
            <a:stCxn id="399" idx="2"/>
            <a:endCxn id="33" idx="0"/>
          </p:cNvCxnSpPr>
          <p:nvPr/>
        </p:nvCxnSpPr>
        <p:spPr>
          <a:xfrm flipH="1">
            <a:off x="2710607" y="10143241"/>
            <a:ext cx="1494114" cy="241371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AF32EF2-6352-E038-1BA7-F124F9AE49A6}"/>
              </a:ext>
            </a:extLst>
          </p:cNvPr>
          <p:cNvCxnSpPr>
            <a:cxnSpLocks/>
            <a:stCxn id="399" idx="2"/>
            <a:endCxn id="34" idx="0"/>
          </p:cNvCxnSpPr>
          <p:nvPr/>
        </p:nvCxnSpPr>
        <p:spPr>
          <a:xfrm flipH="1">
            <a:off x="3594494" y="10143241"/>
            <a:ext cx="610227" cy="241371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D9CBC14-AC00-7482-4C47-AF9C2F3BC93F}"/>
              </a:ext>
            </a:extLst>
          </p:cNvPr>
          <p:cNvCxnSpPr>
            <a:cxnSpLocks/>
            <a:stCxn id="44" idx="2"/>
            <a:endCxn id="36" idx="0"/>
          </p:cNvCxnSpPr>
          <p:nvPr/>
        </p:nvCxnSpPr>
        <p:spPr>
          <a:xfrm flipH="1">
            <a:off x="1116129" y="9980222"/>
            <a:ext cx="72925" cy="210611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C0847F-B873-EEBB-7A99-506B62989663}"/>
              </a:ext>
            </a:extLst>
          </p:cNvPr>
          <p:cNvSpPr/>
          <p:nvPr/>
        </p:nvSpPr>
        <p:spPr>
          <a:xfrm flipH="1">
            <a:off x="-645979" y="12084879"/>
            <a:ext cx="1318756" cy="619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세상은 완벽하지 않아도 괜찮다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세상과 타인에 대한 이상적인 기대를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내려 놓으면 원망보다는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수용과 이해가</a:t>
            </a:r>
            <a:r>
              <a:rPr lang="en-US" altLang="ko-KR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7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생긴다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0B4E619-7184-EE7F-F3B5-7D9E534ACD50}"/>
              </a:ext>
            </a:extLst>
          </p:cNvPr>
          <p:cNvSpPr/>
          <p:nvPr/>
        </p:nvSpPr>
        <p:spPr>
          <a:xfrm flipH="1">
            <a:off x="1568687" y="12086337"/>
            <a:ext cx="808692" cy="3193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모든 경험은 나를 위한</a:t>
            </a:r>
            <a:endParaRPr lang="en-US" altLang="ko-KR" sz="7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7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배움이란 믿음</a:t>
            </a:r>
            <a:endParaRPr lang="en-US" altLang="ko-KR" sz="70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2ED7677-E0D1-F225-8520-3057740464E1}"/>
              </a:ext>
            </a:extLst>
          </p:cNvPr>
          <p:cNvCxnSpPr>
            <a:cxnSpLocks/>
            <a:stCxn id="44" idx="2"/>
            <a:endCxn id="92" idx="0"/>
          </p:cNvCxnSpPr>
          <p:nvPr/>
        </p:nvCxnSpPr>
        <p:spPr>
          <a:xfrm>
            <a:off x="1189054" y="9980222"/>
            <a:ext cx="783979" cy="210611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3E4BF5F-9AD1-B02C-931E-B0EDC810008B}"/>
              </a:ext>
            </a:extLst>
          </p:cNvPr>
          <p:cNvCxnSpPr>
            <a:cxnSpLocks/>
            <a:stCxn id="44" idx="2"/>
            <a:endCxn id="91" idx="0"/>
          </p:cNvCxnSpPr>
          <p:nvPr/>
        </p:nvCxnSpPr>
        <p:spPr>
          <a:xfrm flipH="1">
            <a:off x="13399" y="9980222"/>
            <a:ext cx="1175655" cy="210465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9" name="그림 148">
            <a:extLst>
              <a:ext uri="{FF2B5EF4-FFF2-40B4-BE49-F238E27FC236}">
                <a16:creationId xmlns:a16="http://schemas.microsoft.com/office/drawing/2014/main" id="{F97786E0-3154-145F-43F6-1A4336D5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59" y="2083988"/>
            <a:ext cx="8106091" cy="4294918"/>
          </a:xfrm>
          <a:prstGeom prst="rect">
            <a:avLst/>
          </a:prstGeom>
        </p:spPr>
      </p:pic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1438E01F-29A3-3C79-99B6-FEC9319DA9D2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1A5050EA-248F-AE63-8077-BCA333D3A65C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8991921A-77AF-34A7-270B-3A56EA41FF35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41358E09-91F7-0EFF-8AC0-139F223D81AA}"/>
              </a:ext>
            </a:extLst>
          </p:cNvPr>
          <p:cNvSpPr txBox="1">
            <a:spLocks/>
          </p:cNvSpPr>
          <p:nvPr/>
        </p:nvSpPr>
        <p:spPr>
          <a:xfrm>
            <a:off x="401088" y="2169691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3F222C96-EAB6-2921-F934-8144F95FE63D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8AECF461-232C-3833-0BB3-112E34DC895D}"/>
              </a:ext>
            </a:extLst>
          </p:cNvPr>
          <p:cNvCxnSpPr>
            <a:cxnSpLocks/>
          </p:cNvCxnSpPr>
          <p:nvPr/>
        </p:nvCxnSpPr>
        <p:spPr>
          <a:xfrm>
            <a:off x="306223" y="29462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C510CD2C-F5DA-70B0-790C-327174ED14E9}"/>
              </a:ext>
            </a:extLst>
          </p:cNvPr>
          <p:cNvSpPr txBox="1">
            <a:spLocks/>
          </p:cNvSpPr>
          <p:nvPr/>
        </p:nvSpPr>
        <p:spPr>
          <a:xfrm>
            <a:off x="296220" y="5858039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8C6242E3-3B89-4C02-165A-D106A6BC5B70}"/>
              </a:ext>
            </a:extLst>
          </p:cNvPr>
          <p:cNvCxnSpPr>
            <a:cxnSpLocks/>
          </p:cNvCxnSpPr>
          <p:nvPr/>
        </p:nvCxnSpPr>
        <p:spPr>
          <a:xfrm>
            <a:off x="306223" y="545739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764A76-9066-66AA-A68B-FD8AFFADDB57}"/>
              </a:ext>
            </a:extLst>
          </p:cNvPr>
          <p:cNvSpPr txBox="1"/>
          <p:nvPr/>
        </p:nvSpPr>
        <p:spPr>
          <a:xfrm>
            <a:off x="2005553" y="6220847"/>
            <a:ext cx="546283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신입사원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6522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6FF56-4926-73FC-5BC5-3650A6F0F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6B514719-C48E-1243-A92C-44C41B7F627C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</a:t>
            </a:r>
            <a:r>
              <a:rPr lang="en-US" altLang="ko-KR" sz="18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_ (2) </a:t>
            </a:r>
            <a:r>
              <a:rPr lang="ko-KR" altLang="en-US" sz="180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숭조위선 효우정신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F6EF59A9-51C4-AC75-0625-C523D5E186BA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DE6D13F5-3840-4720-A0B8-DBAB1B467849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FC4D9050-F742-0496-6860-63BA745F6842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6A9017A1-6598-E43D-CD6B-D54B8E76A5C6}"/>
              </a:ext>
            </a:extLst>
          </p:cNvPr>
          <p:cNvSpPr txBox="1">
            <a:spLocks/>
          </p:cNvSpPr>
          <p:nvPr/>
        </p:nvSpPr>
        <p:spPr>
          <a:xfrm>
            <a:off x="401088" y="2022954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FE34CF1C-B10A-E4C2-2C4C-82CF768E512C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15CBFBD8-A88B-B859-D51A-70501713ADA3}"/>
              </a:ext>
            </a:extLst>
          </p:cNvPr>
          <p:cNvCxnSpPr>
            <a:cxnSpLocks/>
          </p:cNvCxnSpPr>
          <p:nvPr/>
        </p:nvCxnSpPr>
        <p:spPr>
          <a:xfrm>
            <a:off x="306223" y="26414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183AF277-262A-50F5-0E3D-4EF7BAB355C3}"/>
              </a:ext>
            </a:extLst>
          </p:cNvPr>
          <p:cNvSpPr txBox="1">
            <a:spLocks/>
          </p:cNvSpPr>
          <p:nvPr/>
        </p:nvSpPr>
        <p:spPr>
          <a:xfrm>
            <a:off x="296220" y="5858039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8F2CCD6-5C69-4682-3101-00D3886DB249}"/>
              </a:ext>
            </a:extLst>
          </p:cNvPr>
          <p:cNvCxnSpPr>
            <a:cxnSpLocks/>
          </p:cNvCxnSpPr>
          <p:nvPr/>
        </p:nvCxnSpPr>
        <p:spPr>
          <a:xfrm>
            <a:off x="306223" y="5457398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1732E8-3EE5-AD25-C619-45636973F14D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ko-KR" sz="1200" dirty="0" err="1">
                <a:latin typeface="페이퍼로지 7 Bold" pitchFamily="2" charset="-127"/>
                <a:ea typeface="페이퍼로지 7 Bold" pitchFamily="2" charset="-127"/>
              </a:rPr>
              <a:t>숭조위선</a:t>
            </a:r>
            <a:r>
              <a:rPr lang="ko-KR" altLang="ko-KR" sz="1200" dirty="0">
                <a:latin typeface="페이퍼로지 7 Bold" pitchFamily="2" charset="-127"/>
                <a:ea typeface="페이퍼로지 7 Bold" pitchFamily="2" charset="-127"/>
              </a:rPr>
              <a:t> 효우정신</a:t>
            </a:r>
            <a:endParaRPr lang="en-US" altLang="ko-KR" sz="1200" dirty="0">
              <a:latin typeface="페이퍼로지 7 Bold" pitchFamily="2" charset="-127"/>
              <a:ea typeface="페이퍼로지 7 Bold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ko-KR" sz="1200" dirty="0">
                <a:latin typeface="+mj-ea"/>
                <a:ea typeface="+mj-ea"/>
              </a:rPr>
              <a:t>조상을 숭배하고 부모에게 효도하고 형제와 우애를 다지는 것은 인간의 근본이며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ko-KR" sz="1200" dirty="0">
                <a:latin typeface="+mj-ea"/>
                <a:ea typeface="+mj-ea"/>
              </a:rPr>
              <a:t>사랑의 시작이다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lang="ko-KR" altLang="en-US" sz="1200" kern="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DB76FE-AC90-E053-6D45-5F329291DDDF}"/>
              </a:ext>
            </a:extLst>
          </p:cNvPr>
          <p:cNvSpPr/>
          <p:nvPr/>
        </p:nvSpPr>
        <p:spPr>
          <a:xfrm>
            <a:off x="2186906" y="1926136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조상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→ 과거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형제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→ 현재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우애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→ 미래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3553F3-E072-6112-6420-2B33773E47D5}"/>
              </a:ext>
            </a:extLst>
          </p:cNvPr>
          <p:cNvSpPr/>
          <p:nvPr/>
        </p:nvSpPr>
        <p:spPr>
          <a:xfrm>
            <a:off x="3947549" y="1926136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조직의 소통문화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정책을 지킨다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C0FA19-9923-7706-4E09-2F7A77D41FBE}"/>
              </a:ext>
            </a:extLst>
          </p:cNvPr>
          <p:cNvSpPr/>
          <p:nvPr/>
        </p:nvSpPr>
        <p:spPr>
          <a:xfrm>
            <a:off x="6357452" y="1926136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노∙</a:t>
            </a:r>
            <a:r>
              <a:rPr lang="ko-KR" altLang="en-US" sz="90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사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상생활동을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활성화 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2C5B55-5172-84A5-BF6B-DCC644AF0002}"/>
              </a:ext>
            </a:extLst>
          </p:cNvPr>
          <p:cNvSpPr/>
          <p:nvPr/>
        </p:nvSpPr>
        <p:spPr>
          <a:xfrm>
            <a:off x="7470339" y="1926136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쾌적한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근무환경을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조성하려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노력한다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인본주의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279786-90F5-BC17-1AB2-72864D6A2F79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flipH="1">
            <a:off x="2053517" y="2484136"/>
            <a:ext cx="615064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E740D3A-F4AC-E1FD-15F6-321A6B1C90E2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3772808" y="2484136"/>
            <a:ext cx="656416" cy="124377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2E50B13-89F8-98E6-B81F-52194F520F79}"/>
              </a:ext>
            </a:extLst>
          </p:cNvPr>
          <p:cNvCxnSpPr>
            <a:cxnSpLocks/>
            <a:stCxn id="9" idx="2"/>
            <a:endCxn id="77" idx="0"/>
          </p:cNvCxnSpPr>
          <p:nvPr/>
        </p:nvCxnSpPr>
        <p:spPr>
          <a:xfrm flipH="1">
            <a:off x="6406031" y="2484136"/>
            <a:ext cx="450459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1A2F1C-04FC-0DBC-1EEB-847511F2A4E9}"/>
              </a:ext>
            </a:extLst>
          </p:cNvPr>
          <p:cNvSpPr/>
          <p:nvPr/>
        </p:nvSpPr>
        <p:spPr>
          <a:xfrm>
            <a:off x="1571842" y="2773767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자원배분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신규사업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사업지원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티탄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/Enc)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D4A583-7787-6AAE-E7FC-80BE1D89FFFC}"/>
              </a:ext>
            </a:extLst>
          </p:cNvPr>
          <p:cNvSpPr/>
          <p:nvPr/>
        </p:nvSpPr>
        <p:spPr>
          <a:xfrm>
            <a:off x="3291133" y="3727914"/>
            <a:ext cx="963350" cy="92331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정책 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1]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나와 다른 의견을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제시하더라도 끝까지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경청하고 틀렸다고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하지 않기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8C5B1E-7D13-7D22-87EB-6F5B7C638C4A}"/>
              </a:ext>
            </a:extLst>
          </p:cNvPr>
          <p:cNvSpPr/>
          <p:nvPr/>
        </p:nvSpPr>
        <p:spPr>
          <a:xfrm>
            <a:off x="5906993" y="2773767"/>
            <a:ext cx="998075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제도 개선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관리직 해외 연수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시행 요청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현재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근로직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시행중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F74048-E703-9578-4A77-934130966E43}"/>
              </a:ext>
            </a:extLst>
          </p:cNvPr>
          <p:cNvSpPr/>
          <p:nvPr/>
        </p:nvSpPr>
        <p:spPr>
          <a:xfrm>
            <a:off x="8583227" y="1926136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동암정신을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전파한다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3988FD-C319-F34B-07D0-3F7E34AADB0E}"/>
              </a:ext>
            </a:extLst>
          </p:cNvPr>
          <p:cNvSpPr/>
          <p:nvPr/>
        </p:nvSpPr>
        <p:spPr>
          <a:xfrm>
            <a:off x="7470339" y="2773767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리더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안전관리 강화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순회 활동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F54F8A0-33BE-279B-EF5A-AC9BCD5E708C}"/>
              </a:ext>
            </a:extLst>
          </p:cNvPr>
          <p:cNvCxnSpPr>
            <a:cxnSpLocks/>
            <a:stCxn id="11" idx="2"/>
            <a:endCxn id="41" idx="0"/>
          </p:cNvCxnSpPr>
          <p:nvPr/>
        </p:nvCxnSpPr>
        <p:spPr>
          <a:xfrm>
            <a:off x="7969377" y="2484136"/>
            <a:ext cx="0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E429F-6E93-2743-A560-F9BBBF3BF29A}"/>
              </a:ext>
            </a:extLst>
          </p:cNvPr>
          <p:cNvSpPr/>
          <p:nvPr/>
        </p:nvSpPr>
        <p:spPr>
          <a:xfrm>
            <a:off x="8583227" y="2773767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동암정신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공유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모여서 낭독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3AB487-DD4B-7590-7650-FE642359C03C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9082265" y="2484136"/>
            <a:ext cx="0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5A36BC-7C84-9607-DE52-DB7BFDF52243}"/>
              </a:ext>
            </a:extLst>
          </p:cNvPr>
          <p:cNvSpPr/>
          <p:nvPr/>
        </p:nvSpPr>
        <p:spPr>
          <a:xfrm>
            <a:off x="3830776" y="4748966"/>
            <a:ext cx="963350" cy="53444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정책 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2]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하루 한 번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수고했다 격려하기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83F444-FD75-E09D-DB36-4D408E25D404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flipH="1">
            <a:off x="4312451" y="2484136"/>
            <a:ext cx="116773" cy="226483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9F9A24-1049-A412-BFC9-DA321981BCF3}"/>
              </a:ext>
            </a:extLst>
          </p:cNvPr>
          <p:cNvSpPr/>
          <p:nvPr/>
        </p:nvSpPr>
        <p:spPr>
          <a:xfrm>
            <a:off x="4414672" y="3727914"/>
            <a:ext cx="963350" cy="92331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정책 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3]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모임이나 회식을 통한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우애 다지기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피를 나눈 형제보다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이웃사촌이 좋다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.’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983319-4557-D856-0B57-DC86C6280EAD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4429224" y="2484136"/>
            <a:ext cx="467123" cy="124377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ECC70-D2F2-023B-50CE-4856055A8BE5}"/>
              </a:ext>
            </a:extLst>
          </p:cNvPr>
          <p:cNvSpPr/>
          <p:nvPr/>
        </p:nvSpPr>
        <p:spPr>
          <a:xfrm>
            <a:off x="2186906" y="3641750"/>
            <a:ext cx="963350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지역사회와의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적극적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소통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892BCD3-5E18-A6AD-C583-4BAEAF45D025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>
            <a:off x="2668581" y="2484136"/>
            <a:ext cx="0" cy="115761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4634D8-AC93-F173-5CF3-7AE7EE2B89C2}"/>
              </a:ext>
            </a:extLst>
          </p:cNvPr>
          <p:cNvSpPr/>
          <p:nvPr/>
        </p:nvSpPr>
        <p:spPr>
          <a:xfrm>
            <a:off x="2752636" y="2773767"/>
            <a:ext cx="963350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이기주의 타파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무사안일주의 배제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/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최선을 다하는 자세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0D4DE8-5359-B25E-CD6A-BF5E9A92D534}"/>
              </a:ext>
            </a:extLst>
          </p:cNvPr>
          <p:cNvCxnSpPr>
            <a:cxnSpLocks/>
            <a:stCxn id="4" idx="2"/>
            <a:endCxn id="29" idx="0"/>
          </p:cNvCxnSpPr>
          <p:nvPr/>
        </p:nvCxnSpPr>
        <p:spPr>
          <a:xfrm>
            <a:off x="2668581" y="2484136"/>
            <a:ext cx="565730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02C9F3F-FF37-F24E-AAA8-04D7915B4925}"/>
              </a:ext>
            </a:extLst>
          </p:cNvPr>
          <p:cNvSpPr/>
          <p:nvPr/>
        </p:nvSpPr>
        <p:spPr>
          <a:xfrm>
            <a:off x="2752636" y="4748966"/>
            <a:ext cx="963350" cy="53444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도덕정사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지장제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참석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매월 음력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18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0FC89A3-F18D-4C4D-E721-0ADF38A9420D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3234311" y="3505754"/>
            <a:ext cx="0" cy="124321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3FAB61D-FE32-35AD-34E9-2CD5E6F8EE74}"/>
              </a:ext>
            </a:extLst>
          </p:cNvPr>
          <p:cNvSpPr/>
          <p:nvPr/>
        </p:nvSpPr>
        <p:spPr>
          <a:xfrm>
            <a:off x="4856368" y="2773767"/>
            <a:ext cx="998075" cy="56024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생일 챙기기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케잌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or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점심식사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642C92-CCC5-E2BD-CA49-75744936B757}"/>
              </a:ext>
            </a:extLst>
          </p:cNvPr>
          <p:cNvCxnSpPr>
            <a:cxnSpLocks/>
            <a:stCxn id="8" idx="2"/>
            <a:endCxn id="171" idx="0"/>
          </p:cNvCxnSpPr>
          <p:nvPr/>
        </p:nvCxnSpPr>
        <p:spPr>
          <a:xfrm>
            <a:off x="4429224" y="2484136"/>
            <a:ext cx="926182" cy="28963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A5B4138-94C7-427E-7CF8-93312ADE0A19}"/>
              </a:ext>
            </a:extLst>
          </p:cNvPr>
          <p:cNvSpPr/>
          <p:nvPr/>
        </p:nvSpPr>
        <p:spPr>
          <a:xfrm>
            <a:off x="6610143" y="3589024"/>
            <a:ext cx="998075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노사관계 개선을 위해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서로 가족이란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생각으로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언행 조심하기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347078F-B52C-F99E-C02E-BF6A9EBF7FCA}"/>
              </a:ext>
            </a:extLst>
          </p:cNvPr>
          <p:cNvSpPr/>
          <p:nvPr/>
        </p:nvSpPr>
        <p:spPr>
          <a:xfrm>
            <a:off x="6166370" y="4533631"/>
            <a:ext cx="998075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노사 화합을 위한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가족동반행사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연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 이상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C05E123A-25EA-2BA8-6341-40174BC2B194}"/>
              </a:ext>
            </a:extLst>
          </p:cNvPr>
          <p:cNvCxnSpPr>
            <a:cxnSpLocks/>
            <a:stCxn id="9" idx="2"/>
            <a:endCxn id="193" idx="0"/>
          </p:cNvCxnSpPr>
          <p:nvPr/>
        </p:nvCxnSpPr>
        <p:spPr>
          <a:xfrm>
            <a:off x="6856490" y="2484136"/>
            <a:ext cx="252691" cy="110488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82E563FD-F949-6E2B-96B2-AD8D892C40B5}"/>
              </a:ext>
            </a:extLst>
          </p:cNvPr>
          <p:cNvCxnSpPr>
            <a:cxnSpLocks/>
            <a:stCxn id="193" idx="2"/>
            <a:endCxn id="195" idx="0"/>
          </p:cNvCxnSpPr>
          <p:nvPr/>
        </p:nvCxnSpPr>
        <p:spPr>
          <a:xfrm flipH="1">
            <a:off x="6665408" y="4321011"/>
            <a:ext cx="443773" cy="21262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61D5A5CF-7FE2-8398-CE2E-0FBFE8B43592}"/>
              </a:ext>
            </a:extLst>
          </p:cNvPr>
          <p:cNvCxnSpPr>
            <a:cxnSpLocks/>
            <a:stCxn id="41" idx="2"/>
            <a:endCxn id="237" idx="0"/>
          </p:cNvCxnSpPr>
          <p:nvPr/>
        </p:nvCxnSpPr>
        <p:spPr>
          <a:xfrm>
            <a:off x="7969377" y="3331767"/>
            <a:ext cx="1006718" cy="30998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AC4D5F2-A772-C78E-6FBE-547611E59CA7}"/>
              </a:ext>
            </a:extLst>
          </p:cNvPr>
          <p:cNvSpPr/>
          <p:nvPr/>
        </p:nvSpPr>
        <p:spPr>
          <a:xfrm>
            <a:off x="8477057" y="3641750"/>
            <a:ext cx="998075" cy="37632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업무절차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통기 개선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협의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7EDDD4F1-EFF9-0039-0805-174865E11D60}"/>
              </a:ext>
            </a:extLst>
          </p:cNvPr>
          <p:cNvSpPr/>
          <p:nvPr/>
        </p:nvSpPr>
        <p:spPr>
          <a:xfrm>
            <a:off x="7986347" y="4272423"/>
            <a:ext cx="998075" cy="73198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메신저 활용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교대자간 소통 강화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사고사례 공유하기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239400FA-F8F9-68AE-38FB-18A80C9DD966}"/>
              </a:ext>
            </a:extLst>
          </p:cNvPr>
          <p:cNvCxnSpPr>
            <a:cxnSpLocks/>
            <a:stCxn id="237" idx="2"/>
            <a:endCxn id="242" idx="0"/>
          </p:cNvCxnSpPr>
          <p:nvPr/>
        </p:nvCxnSpPr>
        <p:spPr>
          <a:xfrm flipH="1">
            <a:off x="8485385" y="4018070"/>
            <a:ext cx="490710" cy="25435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BC354A4-23FE-6676-5D55-58C19875A379}"/>
              </a:ext>
            </a:extLst>
          </p:cNvPr>
          <p:cNvSpPr/>
          <p:nvPr/>
        </p:nvSpPr>
        <p:spPr>
          <a:xfrm flipH="1">
            <a:off x="2774666" y="5736273"/>
            <a:ext cx="1174076" cy="585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팀원들이 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9~18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 동안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주어진 업무를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잘 수행했다는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BC0BCA4-47D4-A407-EB63-B360D1B2E355}"/>
              </a:ext>
            </a:extLst>
          </p:cNvPr>
          <p:cNvSpPr/>
          <p:nvPr/>
        </p:nvSpPr>
        <p:spPr>
          <a:xfrm flipH="1">
            <a:off x="5773487" y="5915143"/>
            <a:ext cx="1174076" cy="585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 모두는 사람을 먼저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배려를 먼저 생각한다고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514BD6E-45A5-3CB9-6B62-330A2F452792}"/>
              </a:ext>
            </a:extLst>
          </p:cNvPr>
          <p:cNvCxnSpPr>
            <a:cxnSpLocks/>
            <a:stCxn id="23" idx="2"/>
            <a:endCxn id="104" idx="0"/>
          </p:cNvCxnSpPr>
          <p:nvPr/>
        </p:nvCxnSpPr>
        <p:spPr>
          <a:xfrm flipH="1">
            <a:off x="3361704" y="5283411"/>
            <a:ext cx="950747" cy="45286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05D0B26-2039-3690-139A-D5074C7AF890}"/>
              </a:ext>
            </a:extLst>
          </p:cNvPr>
          <p:cNvCxnSpPr>
            <a:cxnSpLocks/>
            <a:stCxn id="171" idx="2"/>
            <a:endCxn id="107" idx="0"/>
          </p:cNvCxnSpPr>
          <p:nvPr/>
        </p:nvCxnSpPr>
        <p:spPr>
          <a:xfrm>
            <a:off x="5355406" y="3334015"/>
            <a:ext cx="1005119" cy="258112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1DF8F9E-5D8D-9569-B018-B55A962E979A}"/>
              </a:ext>
            </a:extLst>
          </p:cNvPr>
          <p:cNvSpPr/>
          <p:nvPr/>
        </p:nvSpPr>
        <p:spPr>
          <a:xfrm flipH="1">
            <a:off x="1466479" y="5789629"/>
            <a:ext cx="1174076" cy="3775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 반드시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달성할 수 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8F263912-EB52-9BFF-03FD-D68454F05B26}"/>
              </a:ext>
            </a:extLst>
          </p:cNvPr>
          <p:cNvCxnSpPr>
            <a:cxnSpLocks/>
            <a:stCxn id="15" idx="2"/>
            <a:endCxn id="117" idx="0"/>
          </p:cNvCxnSpPr>
          <p:nvPr/>
        </p:nvCxnSpPr>
        <p:spPr>
          <a:xfrm>
            <a:off x="2053517" y="3331767"/>
            <a:ext cx="0" cy="245786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20E7226-F40F-66FE-45D6-A6C126321961}"/>
              </a:ext>
            </a:extLst>
          </p:cNvPr>
          <p:cNvSpPr/>
          <p:nvPr/>
        </p:nvSpPr>
        <p:spPr>
          <a:xfrm flipH="1">
            <a:off x="7284496" y="5914919"/>
            <a:ext cx="1174076" cy="585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 모두는 안전수칙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준수에 앞장서고 있음을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믿는다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B520830F-C1D0-4E3B-2224-604CF25713FA}"/>
              </a:ext>
            </a:extLst>
          </p:cNvPr>
          <p:cNvCxnSpPr>
            <a:cxnSpLocks/>
            <a:stCxn id="41" idx="2"/>
            <a:endCxn id="129" idx="0"/>
          </p:cNvCxnSpPr>
          <p:nvPr/>
        </p:nvCxnSpPr>
        <p:spPr>
          <a:xfrm flipH="1">
            <a:off x="7871534" y="3331767"/>
            <a:ext cx="97843" cy="258315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748A6BF-7371-EB22-0EDD-7C4429AC9D8A}"/>
              </a:ext>
            </a:extLst>
          </p:cNvPr>
          <p:cNvSpPr/>
          <p:nvPr/>
        </p:nvSpPr>
        <p:spPr>
          <a:xfrm flipH="1">
            <a:off x="8763525" y="5499944"/>
            <a:ext cx="859751" cy="399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모두가 문제해결의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주체임을 믿는다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8667AB0-BC19-B384-2548-FA685273453C}"/>
              </a:ext>
            </a:extLst>
          </p:cNvPr>
          <p:cNvSpPr/>
          <p:nvPr/>
        </p:nvSpPr>
        <p:spPr>
          <a:xfrm flipH="1">
            <a:off x="6925651" y="5482044"/>
            <a:ext cx="859751" cy="399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노사는 한 배를 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항해사라는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72B209E-77CE-EDC1-39FF-75A67C4672D3}"/>
              </a:ext>
            </a:extLst>
          </p:cNvPr>
          <p:cNvSpPr/>
          <p:nvPr/>
        </p:nvSpPr>
        <p:spPr>
          <a:xfrm flipH="1">
            <a:off x="4398087" y="5921197"/>
            <a:ext cx="1038467" cy="541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우애를 다지는 것이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편하고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업무향상에도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도움이 된다는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49D3209-A51D-E261-2956-C6F16043C966}"/>
              </a:ext>
            </a:extLst>
          </p:cNvPr>
          <p:cNvSpPr/>
          <p:nvPr/>
        </p:nvSpPr>
        <p:spPr>
          <a:xfrm flipH="1">
            <a:off x="5283117" y="5493594"/>
            <a:ext cx="859751" cy="399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또 하나의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가족이란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30B1BB7-232A-3F61-5D63-97056A7EE231}"/>
              </a:ext>
            </a:extLst>
          </p:cNvPr>
          <p:cNvCxnSpPr>
            <a:cxnSpLocks/>
            <a:stCxn id="237" idx="2"/>
            <a:endCxn id="137" idx="0"/>
          </p:cNvCxnSpPr>
          <p:nvPr/>
        </p:nvCxnSpPr>
        <p:spPr>
          <a:xfrm>
            <a:off x="8976095" y="4018070"/>
            <a:ext cx="217305" cy="148187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02C1E2E-A3FD-7A89-04C8-E054AE032B55}"/>
              </a:ext>
            </a:extLst>
          </p:cNvPr>
          <p:cNvCxnSpPr>
            <a:cxnSpLocks/>
            <a:stCxn id="193" idx="2"/>
            <a:endCxn id="138" idx="0"/>
          </p:cNvCxnSpPr>
          <p:nvPr/>
        </p:nvCxnSpPr>
        <p:spPr>
          <a:xfrm>
            <a:off x="7109181" y="4321011"/>
            <a:ext cx="246345" cy="116103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E4E86F1-C5DC-D90F-2340-409800BBE411}"/>
              </a:ext>
            </a:extLst>
          </p:cNvPr>
          <p:cNvCxnSpPr>
            <a:cxnSpLocks/>
            <a:stCxn id="171" idx="2"/>
            <a:endCxn id="140" idx="0"/>
          </p:cNvCxnSpPr>
          <p:nvPr/>
        </p:nvCxnSpPr>
        <p:spPr>
          <a:xfrm>
            <a:off x="5355406" y="3334015"/>
            <a:ext cx="357586" cy="215957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2CE721EF-A73A-FF26-6B0E-273456ADA360}"/>
              </a:ext>
            </a:extLst>
          </p:cNvPr>
          <p:cNvCxnSpPr>
            <a:cxnSpLocks/>
            <a:stCxn id="26" idx="2"/>
            <a:endCxn id="139" idx="0"/>
          </p:cNvCxnSpPr>
          <p:nvPr/>
        </p:nvCxnSpPr>
        <p:spPr>
          <a:xfrm>
            <a:off x="4896347" y="4651224"/>
            <a:ext cx="20973" cy="126997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25037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72CAC-AD47-5551-71AF-46BED5945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106F26BC-58AE-3FFC-2FE3-A23D48DF7033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(3) </a:t>
            </a:r>
            <a:r>
              <a:rPr lang="ko-KR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불굴의 도전정신과 개척정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신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8CAF187E-18F3-26B5-3BD4-799937571AAA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2174882A-D1BB-1986-A491-C55598F9F16A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26568EE4-F086-33D7-B76F-37425250753C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2A6B57C4-D1BF-A901-489E-530226D31EBD}"/>
              </a:ext>
            </a:extLst>
          </p:cNvPr>
          <p:cNvSpPr txBox="1">
            <a:spLocks/>
          </p:cNvSpPr>
          <p:nvPr/>
        </p:nvSpPr>
        <p:spPr>
          <a:xfrm>
            <a:off x="401088" y="2022954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A65FDA16-7F74-9EC3-870B-7EC7D27202FD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04A6DC25-3FA6-B4C0-863C-B97EE2B6D737}"/>
              </a:ext>
            </a:extLst>
          </p:cNvPr>
          <p:cNvCxnSpPr>
            <a:cxnSpLocks/>
          </p:cNvCxnSpPr>
          <p:nvPr/>
        </p:nvCxnSpPr>
        <p:spPr>
          <a:xfrm>
            <a:off x="306223" y="26414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35A8E738-43A7-1104-397D-6701309BAD25}"/>
              </a:ext>
            </a:extLst>
          </p:cNvPr>
          <p:cNvSpPr txBox="1">
            <a:spLocks/>
          </p:cNvSpPr>
          <p:nvPr/>
        </p:nvSpPr>
        <p:spPr>
          <a:xfrm>
            <a:off x="296220" y="5606639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무형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4F428AA-EB0A-B58C-ECE2-3127971FF966}"/>
              </a:ext>
            </a:extLst>
          </p:cNvPr>
          <p:cNvCxnSpPr>
            <a:cxnSpLocks/>
          </p:cNvCxnSpPr>
          <p:nvPr/>
        </p:nvCxnSpPr>
        <p:spPr>
          <a:xfrm>
            <a:off x="306223" y="5104113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6FA37E-1AA1-846B-4191-4BE40464A6B0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spcBef>
                <a:spcPts val="600"/>
              </a:spcBef>
              <a:defRPr sz="1200">
                <a:latin typeface="페이퍼로지 7 Bold" pitchFamily="2" charset="-127"/>
                <a:ea typeface="페이퍼로지 7 Bold" pitchFamily="2" charset="-127"/>
              </a:defRPr>
            </a:lvl1pPr>
          </a:lstStyle>
          <a:p>
            <a:r>
              <a:rPr lang="ko-KR" altLang="ko-KR" dirty="0"/>
              <a:t>불굴의 도전정신과 개척정</a:t>
            </a:r>
            <a:r>
              <a:rPr lang="ko-KR" altLang="en-US" dirty="0"/>
              <a:t>신</a:t>
            </a:r>
            <a:endParaRPr lang="en-US" altLang="ko-KR" dirty="0"/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ko-KR" dirty="0">
                <a:latin typeface="+mj-ea"/>
                <a:ea typeface="+mj-ea"/>
              </a:rPr>
              <a:t>고난과 시련 속에서도 좌절하지 않고 새로운 길을 개척하며 끊임없이 도전한다</a:t>
            </a:r>
            <a:r>
              <a:rPr lang="en-US" altLang="ko-KR" dirty="0">
                <a:latin typeface="+mj-ea"/>
                <a:ea typeface="+mj-ea"/>
              </a:rPr>
              <a:t>.”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B4CA2-907E-06FA-96A4-B9FE6070AE8F}"/>
              </a:ext>
            </a:extLst>
          </p:cNvPr>
          <p:cNvSpPr/>
          <p:nvPr/>
        </p:nvSpPr>
        <p:spPr>
          <a:xfrm>
            <a:off x="2177489" y="1951289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실패해도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질책하지 않고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격려한다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C5BDB1-D6A1-42A2-FA93-F0E1FFA21462}"/>
              </a:ext>
            </a:extLst>
          </p:cNvPr>
          <p:cNvSpPr/>
          <p:nvPr/>
        </p:nvSpPr>
        <p:spPr>
          <a:xfrm>
            <a:off x="3534782" y="1951289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될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때까지 도전한다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A379C-6DF5-32E4-0C4B-63E26EE9F57E}"/>
              </a:ext>
            </a:extLst>
          </p:cNvPr>
          <p:cNvSpPr/>
          <p:nvPr/>
        </p:nvSpPr>
        <p:spPr>
          <a:xfrm>
            <a:off x="5324156" y="1951289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어려운 상황발생시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적극 지원한다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2F606B-1AEE-10DD-4D13-7A51B4A684B7}"/>
              </a:ext>
            </a:extLst>
          </p:cNvPr>
          <p:cNvSpPr/>
          <p:nvPr/>
        </p:nvSpPr>
        <p:spPr>
          <a:xfrm>
            <a:off x="8285646" y="1951289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신사업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발굴을 위해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전사원이 관심을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기울인다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94670C-0343-7B32-2D44-7A8C1A4EF5D6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 flipH="1">
            <a:off x="2069746" y="2509289"/>
            <a:ext cx="589418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2C5E13-922B-78B4-B9A2-59AA4B9292DC}"/>
              </a:ext>
            </a:extLst>
          </p:cNvPr>
          <p:cNvCxnSpPr>
            <a:cxnSpLocks/>
            <a:stCxn id="7" idx="2"/>
            <a:endCxn id="42" idx="0"/>
          </p:cNvCxnSpPr>
          <p:nvPr/>
        </p:nvCxnSpPr>
        <p:spPr>
          <a:xfrm flipH="1">
            <a:off x="3398143" y="2509289"/>
            <a:ext cx="618314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F64A13-E667-ED75-C2D5-D24D4874FD8E}"/>
              </a:ext>
            </a:extLst>
          </p:cNvPr>
          <p:cNvCxnSpPr>
            <a:cxnSpLocks/>
            <a:stCxn id="10" idx="2"/>
            <a:endCxn id="27" idx="0"/>
          </p:cNvCxnSpPr>
          <p:nvPr/>
        </p:nvCxnSpPr>
        <p:spPr>
          <a:xfrm>
            <a:off x="5823194" y="2509289"/>
            <a:ext cx="0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1A7DF2-FCF9-52A2-AD11-78759E70F963}"/>
              </a:ext>
            </a:extLst>
          </p:cNvPr>
          <p:cNvSpPr/>
          <p:nvPr/>
        </p:nvSpPr>
        <p:spPr>
          <a:xfrm>
            <a:off x="1588071" y="2748464"/>
            <a:ext cx="963350" cy="43296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리더십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결과보다 과정중시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02CC69-DE0A-4B5E-119D-98291F0EBD99}"/>
              </a:ext>
            </a:extLst>
          </p:cNvPr>
          <p:cNvSpPr/>
          <p:nvPr/>
        </p:nvSpPr>
        <p:spPr>
          <a:xfrm>
            <a:off x="5324156" y="2748464"/>
            <a:ext cx="998075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협업 절차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 지원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요청시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무조건 요청기간 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55BC4-DAC1-209F-4359-7BFB2B1C7A17}"/>
              </a:ext>
            </a:extLst>
          </p:cNvPr>
          <p:cNvSpPr/>
          <p:nvPr/>
        </p:nvSpPr>
        <p:spPr>
          <a:xfrm>
            <a:off x="7128152" y="1951289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자기만의 노하우를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36C0B8-3B75-24C2-2F2C-D89E8A35C959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>
            <a:off x="8784684" y="2509289"/>
            <a:ext cx="284743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C16564-13FA-9F90-5413-837FCC703B66}"/>
              </a:ext>
            </a:extLst>
          </p:cNvPr>
          <p:cNvSpPr/>
          <p:nvPr/>
        </p:nvSpPr>
        <p:spPr>
          <a:xfrm>
            <a:off x="7492604" y="3039730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기술리더 활성화 및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도전하기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D1206A-6776-50E5-8657-4DDE65DB1732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7627190" y="2509289"/>
            <a:ext cx="364452" cy="53044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70BC80-421A-10E1-022C-1076CD9411BF}"/>
              </a:ext>
            </a:extLst>
          </p:cNvPr>
          <p:cNvSpPr/>
          <p:nvPr/>
        </p:nvSpPr>
        <p:spPr>
          <a:xfrm>
            <a:off x="4171145" y="2748464"/>
            <a:ext cx="963350" cy="53444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새로운 문화 접근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적극 해보기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134BF97-7E32-A749-1D76-237EC212E9ED}"/>
              </a:ext>
            </a:extLst>
          </p:cNvPr>
          <p:cNvCxnSpPr>
            <a:cxnSpLocks/>
            <a:stCxn id="7" idx="2"/>
            <a:endCxn id="37" idx="0"/>
          </p:cNvCxnSpPr>
          <p:nvPr/>
        </p:nvCxnSpPr>
        <p:spPr>
          <a:xfrm>
            <a:off x="4016457" y="2509289"/>
            <a:ext cx="636363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74A35F-7073-E428-CBA2-5674C03A555A}"/>
              </a:ext>
            </a:extLst>
          </p:cNvPr>
          <p:cNvSpPr/>
          <p:nvPr/>
        </p:nvSpPr>
        <p:spPr>
          <a:xfrm>
            <a:off x="2177489" y="3649944"/>
            <a:ext cx="963350" cy="73198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인정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다시 한 번 도전할 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있도록 격려와 기회를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제공한다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55E23E8-3082-6713-E42A-2DE6DA01F8E9}"/>
              </a:ext>
            </a:extLst>
          </p:cNvPr>
          <p:cNvCxnSpPr>
            <a:cxnSpLocks/>
            <a:stCxn id="6" idx="2"/>
            <a:endCxn id="39" idx="0"/>
          </p:cNvCxnSpPr>
          <p:nvPr/>
        </p:nvCxnSpPr>
        <p:spPr>
          <a:xfrm>
            <a:off x="2659164" y="2509289"/>
            <a:ext cx="0" cy="114065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5573CA-330C-5776-FAAA-8C1C86BF69C9}"/>
              </a:ext>
            </a:extLst>
          </p:cNvPr>
          <p:cNvSpPr/>
          <p:nvPr/>
        </p:nvSpPr>
        <p:spPr>
          <a:xfrm>
            <a:off x="2916468" y="2748464"/>
            <a:ext cx="963350" cy="73198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엉뚱한 얘기도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경청하기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박수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경우의 수를 늘린다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’</a:t>
            </a:r>
          </a:p>
          <a:p>
            <a:pPr indent="0" algn="ctr">
              <a:spcBef>
                <a:spcPts val="300"/>
              </a:spcBef>
            </a:pP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013B98C-AC82-1738-8B3D-B09D4E55FCD3}"/>
              </a:ext>
            </a:extLst>
          </p:cNvPr>
          <p:cNvCxnSpPr>
            <a:cxnSpLocks/>
            <a:stCxn id="6" idx="2"/>
            <a:endCxn id="42" idx="0"/>
          </p:cNvCxnSpPr>
          <p:nvPr/>
        </p:nvCxnSpPr>
        <p:spPr>
          <a:xfrm>
            <a:off x="2659164" y="2509289"/>
            <a:ext cx="738979" cy="23917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C179F7-E3D3-473A-3037-4EA510372DB0}"/>
              </a:ext>
            </a:extLst>
          </p:cNvPr>
          <p:cNvSpPr/>
          <p:nvPr/>
        </p:nvSpPr>
        <p:spPr>
          <a:xfrm>
            <a:off x="8570389" y="2748464"/>
            <a:ext cx="998075" cy="555024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 공유방식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성공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실패 사례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공유하기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B6B127-8454-1368-AC14-6A5450AF4492}"/>
              </a:ext>
            </a:extLst>
          </p:cNvPr>
          <p:cNvSpPr/>
          <p:nvPr/>
        </p:nvSpPr>
        <p:spPr>
          <a:xfrm>
            <a:off x="7698422" y="4163432"/>
            <a:ext cx="998075" cy="90109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수소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기술 표준에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필요한 시험 공유 및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지식 습득하기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월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F65E5A-15EE-47AD-7204-8D0440866A2C}"/>
              </a:ext>
            </a:extLst>
          </p:cNvPr>
          <p:cNvSpPr/>
          <p:nvPr/>
        </p:nvSpPr>
        <p:spPr>
          <a:xfrm>
            <a:off x="4171145" y="3332885"/>
            <a:ext cx="963350" cy="73198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소통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할 수 없다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는 말 대신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어떻게 하면 할 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있을까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묻기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6673E8D-A8B1-6CA1-E215-48EAFD6A2001}"/>
              </a:ext>
            </a:extLst>
          </p:cNvPr>
          <p:cNvCxnSpPr>
            <a:cxnSpLocks/>
            <a:stCxn id="37" idx="2"/>
            <a:endCxn id="46" idx="0"/>
          </p:cNvCxnSpPr>
          <p:nvPr/>
        </p:nvCxnSpPr>
        <p:spPr>
          <a:xfrm>
            <a:off x="4652820" y="3282909"/>
            <a:ext cx="0" cy="4997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BC34A2F-766E-B3BF-76A1-83743A5E6F6D}"/>
              </a:ext>
            </a:extLst>
          </p:cNvPr>
          <p:cNvSpPr/>
          <p:nvPr/>
        </p:nvSpPr>
        <p:spPr>
          <a:xfrm>
            <a:off x="4171145" y="4125337"/>
            <a:ext cx="963350" cy="901096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할 수 있다는 신념과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패기로 안되면 되게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하라 정신으로 모든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업무에 도전하기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EBD1C4C-6B31-5D2F-D745-235212FE2084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4652820" y="4064871"/>
            <a:ext cx="0" cy="6046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761B9C-8449-DC76-0385-E5BB6F99DF37}"/>
              </a:ext>
            </a:extLst>
          </p:cNvPr>
          <p:cNvSpPr/>
          <p:nvPr/>
        </p:nvSpPr>
        <p:spPr>
          <a:xfrm>
            <a:off x="6518529" y="3804319"/>
            <a:ext cx="998075" cy="5580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정보 공유방식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자기 잘하는 업무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서로 공유하기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4BB8DBD-B3B6-0676-1884-EB8D1EF4E305}"/>
              </a:ext>
            </a:extLst>
          </p:cNvPr>
          <p:cNvCxnSpPr>
            <a:cxnSpLocks/>
            <a:stCxn id="27" idx="2"/>
            <a:endCxn id="50" idx="0"/>
          </p:cNvCxnSpPr>
          <p:nvPr/>
        </p:nvCxnSpPr>
        <p:spPr>
          <a:xfrm>
            <a:off x="5823194" y="3480451"/>
            <a:ext cx="1194373" cy="32386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413C81C-273B-F1A5-8D91-7E75C585EAD2}"/>
              </a:ext>
            </a:extLst>
          </p:cNvPr>
          <p:cNvCxnSpPr>
            <a:cxnSpLocks/>
            <a:stCxn id="33" idx="2"/>
            <a:endCxn id="50" idx="0"/>
          </p:cNvCxnSpPr>
          <p:nvPr/>
        </p:nvCxnSpPr>
        <p:spPr>
          <a:xfrm flipH="1">
            <a:off x="7017567" y="2509289"/>
            <a:ext cx="609623" cy="129503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4018BB2-884D-9709-DED7-E139352B7E68}"/>
              </a:ext>
            </a:extLst>
          </p:cNvPr>
          <p:cNvSpPr/>
          <p:nvPr/>
        </p:nvSpPr>
        <p:spPr>
          <a:xfrm>
            <a:off x="7698422" y="3687701"/>
            <a:ext cx="998075" cy="38700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학습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KTRM 3.0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활동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5154F3C-04AE-57BE-6BD3-BCDCBD97B471}"/>
              </a:ext>
            </a:extLst>
          </p:cNvPr>
          <p:cNvCxnSpPr>
            <a:cxnSpLocks/>
            <a:stCxn id="35" idx="2"/>
            <a:endCxn id="54" idx="0"/>
          </p:cNvCxnSpPr>
          <p:nvPr/>
        </p:nvCxnSpPr>
        <p:spPr>
          <a:xfrm>
            <a:off x="7991642" y="3597730"/>
            <a:ext cx="205818" cy="8997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7519916-B5F2-9015-FDF7-5330DEFED118}"/>
              </a:ext>
            </a:extLst>
          </p:cNvPr>
          <p:cNvCxnSpPr>
            <a:cxnSpLocks/>
            <a:stCxn id="54" idx="2"/>
            <a:endCxn id="45" idx="0"/>
          </p:cNvCxnSpPr>
          <p:nvPr/>
        </p:nvCxnSpPr>
        <p:spPr>
          <a:xfrm>
            <a:off x="8197460" y="4074702"/>
            <a:ext cx="0" cy="8873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63152EE-091D-F5BF-27DE-00EB18D3048C}"/>
              </a:ext>
            </a:extLst>
          </p:cNvPr>
          <p:cNvSpPr/>
          <p:nvPr/>
        </p:nvSpPr>
        <p:spPr>
          <a:xfrm flipH="1">
            <a:off x="1542238" y="5501455"/>
            <a:ext cx="1174076" cy="7209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문제발생시 책임소재보다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문제해결을 중요시하고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실패는 성공의 어머니라는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8975D24-B039-EDAF-0635-29D3D90CA9E0}"/>
              </a:ext>
            </a:extLst>
          </p:cNvPr>
          <p:cNvSpPr/>
          <p:nvPr/>
        </p:nvSpPr>
        <p:spPr>
          <a:xfrm flipH="1">
            <a:off x="2785844" y="5509258"/>
            <a:ext cx="863521" cy="7209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우리들은 실수에도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웃고 넘길 수 있는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관대함을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가지고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3408437-D44B-41AF-010F-7EAA273133DB}"/>
              </a:ext>
            </a:extLst>
          </p:cNvPr>
          <p:cNvSpPr/>
          <p:nvPr/>
        </p:nvSpPr>
        <p:spPr>
          <a:xfrm flipH="1">
            <a:off x="3736255" y="5230189"/>
            <a:ext cx="840444" cy="5580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처음으로 돌아가는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것을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두려워하지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않는다는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9B7C79D-F9B4-DA99-A3A5-C1793DB034D9}"/>
              </a:ext>
            </a:extLst>
          </p:cNvPr>
          <p:cNvSpPr/>
          <p:nvPr/>
        </p:nvSpPr>
        <p:spPr>
          <a:xfrm flipH="1">
            <a:off x="4474187" y="5903487"/>
            <a:ext cx="1174076" cy="558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시간이 걸리더라도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최대한 마무리할 때까지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기다려줄 수 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2E81DDF-E83E-90CC-ADC9-6AD3131D866A}"/>
              </a:ext>
            </a:extLst>
          </p:cNvPr>
          <p:cNvSpPr/>
          <p:nvPr/>
        </p:nvSpPr>
        <p:spPr>
          <a:xfrm flipH="1">
            <a:off x="5061222" y="5230189"/>
            <a:ext cx="909466" cy="5371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 결국 해낼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있는 사람이라는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453FB0B-EC0B-827C-6441-66159D5A417A}"/>
              </a:ext>
            </a:extLst>
          </p:cNvPr>
          <p:cNvSpPr/>
          <p:nvPr/>
        </p:nvSpPr>
        <p:spPr>
          <a:xfrm flipH="1">
            <a:off x="5670952" y="5903487"/>
            <a:ext cx="1174076" cy="5532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어려운 상황에 대해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책임소재를 상관하지 않고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지원해줄 수 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0B77B60-1BAF-4F9E-0F3B-2D8E3EC36098}"/>
              </a:ext>
            </a:extLst>
          </p:cNvPr>
          <p:cNvSpPr/>
          <p:nvPr/>
        </p:nvSpPr>
        <p:spPr>
          <a:xfrm flipH="1">
            <a:off x="6351767" y="5230190"/>
            <a:ext cx="981377" cy="537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 정해진 시간에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확실히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일을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끝마칠 수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있다는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161A1F7-98C2-427E-4DD2-5E1411E1614C}"/>
              </a:ext>
            </a:extLst>
          </p:cNvPr>
          <p:cNvSpPr/>
          <p:nvPr/>
        </p:nvSpPr>
        <p:spPr>
          <a:xfrm flipH="1">
            <a:off x="8434381" y="5629528"/>
            <a:ext cx="1174076" cy="3678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팀장의 업무경험</a:t>
            </a:r>
            <a:r>
              <a:rPr lang="en-US" altLang="ko-KR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스킬을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팀원들이 신뢰한다는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552C1E4-6E6F-33D6-37F2-A80E509066B4}"/>
              </a:ext>
            </a:extLst>
          </p:cNvPr>
          <p:cNvSpPr/>
          <p:nvPr/>
        </p:nvSpPr>
        <p:spPr>
          <a:xfrm flipH="1">
            <a:off x="7318165" y="5903487"/>
            <a:ext cx="996435" cy="5375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나만의 노하우가 다른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이에게 도움이 될 수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ECB1EF-30F1-4EE3-8CDA-D9B162D21670}"/>
              </a:ext>
            </a:extLst>
          </p:cNvPr>
          <p:cNvSpPr/>
          <p:nvPr/>
        </p:nvSpPr>
        <p:spPr>
          <a:xfrm flipH="1">
            <a:off x="8431740" y="5147072"/>
            <a:ext cx="1174076" cy="3787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지금 수행하는 업무는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개선할 점이 있다는 믿음</a:t>
            </a:r>
            <a:endParaRPr lang="en-US" altLang="ko-KR" sz="90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6609508-89F6-B2CA-0F19-A54B4438E6D4}"/>
              </a:ext>
            </a:extLst>
          </p:cNvPr>
          <p:cNvCxnSpPr>
            <a:cxnSpLocks/>
            <a:stCxn id="135" idx="3"/>
            <a:endCxn id="45" idx="2"/>
          </p:cNvCxnSpPr>
          <p:nvPr/>
        </p:nvCxnSpPr>
        <p:spPr>
          <a:xfrm flipH="1" flipV="1">
            <a:off x="8197460" y="5064528"/>
            <a:ext cx="234280" cy="27194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05D65D5D-8196-211E-8381-198AA804BB04}"/>
              </a:ext>
            </a:extLst>
          </p:cNvPr>
          <p:cNvCxnSpPr>
            <a:cxnSpLocks/>
            <a:stCxn id="133" idx="3"/>
            <a:endCxn id="45" idx="2"/>
          </p:cNvCxnSpPr>
          <p:nvPr/>
        </p:nvCxnSpPr>
        <p:spPr>
          <a:xfrm flipH="1" flipV="1">
            <a:off x="8197460" y="5064528"/>
            <a:ext cx="236921" cy="74892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F7E6CE43-21B2-28C0-8D29-8FE68201A396}"/>
              </a:ext>
            </a:extLst>
          </p:cNvPr>
          <p:cNvCxnSpPr>
            <a:cxnSpLocks/>
            <a:stCxn id="134" idx="0"/>
            <a:endCxn id="45" idx="2"/>
          </p:cNvCxnSpPr>
          <p:nvPr/>
        </p:nvCxnSpPr>
        <p:spPr>
          <a:xfrm flipV="1">
            <a:off x="7816382" y="5064528"/>
            <a:ext cx="381078" cy="83895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E1C08CD3-B134-5E7C-C25C-45475BDFACAB}"/>
              </a:ext>
            </a:extLst>
          </p:cNvPr>
          <p:cNvCxnSpPr>
            <a:cxnSpLocks/>
            <a:stCxn id="131" idx="0"/>
            <a:endCxn id="27" idx="2"/>
          </p:cNvCxnSpPr>
          <p:nvPr/>
        </p:nvCxnSpPr>
        <p:spPr>
          <a:xfrm flipH="1" flipV="1">
            <a:off x="5823194" y="3480451"/>
            <a:ext cx="1019261" cy="174973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5AA75D76-A3BC-101D-D0CD-6E67DE52E61F}"/>
              </a:ext>
            </a:extLst>
          </p:cNvPr>
          <p:cNvCxnSpPr>
            <a:cxnSpLocks/>
            <a:stCxn id="128" idx="0"/>
            <a:endCxn id="27" idx="2"/>
          </p:cNvCxnSpPr>
          <p:nvPr/>
        </p:nvCxnSpPr>
        <p:spPr>
          <a:xfrm flipH="1" flipV="1">
            <a:off x="5823194" y="3480451"/>
            <a:ext cx="434796" cy="242303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CC35090B-A5D5-098C-0E24-82D6CD9CB7DD}"/>
              </a:ext>
            </a:extLst>
          </p:cNvPr>
          <p:cNvCxnSpPr>
            <a:cxnSpLocks/>
            <a:stCxn id="127" idx="0"/>
            <a:endCxn id="27" idx="2"/>
          </p:cNvCxnSpPr>
          <p:nvPr/>
        </p:nvCxnSpPr>
        <p:spPr>
          <a:xfrm flipV="1">
            <a:off x="5515955" y="3480451"/>
            <a:ext cx="307239" cy="174973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CAC624ED-2894-3C37-7F95-3C29AE889721}"/>
              </a:ext>
            </a:extLst>
          </p:cNvPr>
          <p:cNvCxnSpPr>
            <a:cxnSpLocks/>
            <a:stCxn id="134" idx="0"/>
            <a:endCxn id="50" idx="2"/>
          </p:cNvCxnSpPr>
          <p:nvPr/>
        </p:nvCxnSpPr>
        <p:spPr>
          <a:xfrm flipH="1" flipV="1">
            <a:off x="7017567" y="4362319"/>
            <a:ext cx="798815" cy="154116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9F1B02E9-9392-06AF-4121-A776883D6EF1}"/>
              </a:ext>
            </a:extLst>
          </p:cNvPr>
          <p:cNvCxnSpPr>
            <a:cxnSpLocks/>
            <a:stCxn id="126" idx="0"/>
            <a:endCxn id="48" idx="2"/>
          </p:cNvCxnSpPr>
          <p:nvPr/>
        </p:nvCxnSpPr>
        <p:spPr>
          <a:xfrm flipH="1" flipV="1">
            <a:off x="4652820" y="5026433"/>
            <a:ext cx="408405" cy="87705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96B41E7C-3A49-14DD-867E-F2F7A5E3E15F}"/>
              </a:ext>
            </a:extLst>
          </p:cNvPr>
          <p:cNvCxnSpPr>
            <a:cxnSpLocks/>
            <a:stCxn id="125" idx="0"/>
            <a:endCxn id="48" idx="2"/>
          </p:cNvCxnSpPr>
          <p:nvPr/>
        </p:nvCxnSpPr>
        <p:spPr>
          <a:xfrm flipV="1">
            <a:off x="4156477" y="5026433"/>
            <a:ext cx="496343" cy="20375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AD040802-5716-7659-453F-13D66A513C21}"/>
              </a:ext>
            </a:extLst>
          </p:cNvPr>
          <p:cNvCxnSpPr>
            <a:cxnSpLocks/>
            <a:stCxn id="124" idx="0"/>
            <a:endCxn id="39" idx="2"/>
          </p:cNvCxnSpPr>
          <p:nvPr/>
        </p:nvCxnSpPr>
        <p:spPr>
          <a:xfrm flipH="1" flipV="1">
            <a:off x="2659164" y="4381930"/>
            <a:ext cx="558440" cy="112732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6B928E9B-7483-5333-A3F3-6A7D0B7C2469}"/>
              </a:ext>
            </a:extLst>
          </p:cNvPr>
          <p:cNvCxnSpPr>
            <a:cxnSpLocks/>
            <a:stCxn id="123" idx="0"/>
            <a:endCxn id="39" idx="2"/>
          </p:cNvCxnSpPr>
          <p:nvPr/>
        </p:nvCxnSpPr>
        <p:spPr>
          <a:xfrm flipV="1">
            <a:off x="2129276" y="4381930"/>
            <a:ext cx="529888" cy="111952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526464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F88D5-F7B7-5496-A018-35CA5E1F4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8761DE50-555F-501F-D376-B8CA1DE94375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(4) </a:t>
            </a:r>
            <a:r>
              <a:rPr lang="ko-KR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미래를 예측하는 통찰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E9DF1DC3-C7CB-2BF4-11C2-2D0A63896D97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B73ABC02-128E-DEA5-B77F-FEFB1A245E72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8119FFE4-0E5C-C274-1F84-0A0A421B40D1}"/>
              </a:ext>
            </a:extLst>
          </p:cNvPr>
          <p:cNvSpPr txBox="1">
            <a:spLocks/>
          </p:cNvSpPr>
          <p:nvPr/>
        </p:nvSpPr>
        <p:spPr>
          <a:xfrm>
            <a:off x="401088" y="2022954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(Behaviour)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097AE3DE-E276-AFE7-0176-04819A9EAE3D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2230D72-BFB7-EA89-6540-FF48BDA02743}"/>
              </a:ext>
            </a:extLst>
          </p:cNvPr>
          <p:cNvCxnSpPr>
            <a:cxnSpLocks/>
          </p:cNvCxnSpPr>
          <p:nvPr/>
        </p:nvCxnSpPr>
        <p:spPr>
          <a:xfrm>
            <a:off x="306223" y="264144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F7C42E98-E2E6-1DB4-5C6C-123E3809601B}"/>
              </a:ext>
            </a:extLst>
          </p:cNvPr>
          <p:cNvSpPr txBox="1">
            <a:spLocks/>
          </p:cNvSpPr>
          <p:nvPr/>
        </p:nvSpPr>
        <p:spPr>
          <a:xfrm>
            <a:off x="296220" y="586644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무형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CCA45E8-5D2D-1C91-1C56-805F8A74426F}"/>
              </a:ext>
            </a:extLst>
          </p:cNvPr>
          <p:cNvCxnSpPr>
            <a:cxnSpLocks/>
          </p:cNvCxnSpPr>
          <p:nvPr/>
        </p:nvCxnSpPr>
        <p:spPr>
          <a:xfrm>
            <a:off x="306223" y="5606639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870E2B-EEE2-A73A-BF4C-1E7F6DA3F3EC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ko-KR" sz="1200" dirty="0">
                <a:latin typeface="페이퍼로지 7 Bold" pitchFamily="2" charset="-127"/>
                <a:ea typeface="페이퍼로지 7 Bold" pitchFamily="2" charset="-127"/>
              </a:rPr>
              <a:t>미래를 예측하는 통찰</a:t>
            </a:r>
            <a:endParaRPr lang="en-US" altLang="ko-KR" sz="1200" dirty="0">
              <a:latin typeface="페이퍼로지 7 Bold" pitchFamily="2" charset="-127"/>
              <a:ea typeface="페이퍼로지 7 Bold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ko-KR" sz="1200" dirty="0">
                <a:latin typeface="+mj-ea"/>
                <a:ea typeface="+mj-ea"/>
              </a:rPr>
              <a:t>시대의 흐름을 읽고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ko-KR" sz="1200" dirty="0">
                <a:latin typeface="+mj-ea"/>
                <a:ea typeface="+mj-ea"/>
              </a:rPr>
              <a:t>앞을 내다보는 혜안을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ko-KR" sz="1200" dirty="0">
                <a:latin typeface="+mj-ea"/>
                <a:ea typeface="+mj-ea"/>
              </a:rPr>
              <a:t>통해 올바른 방향을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ko-KR" sz="1200" dirty="0">
                <a:latin typeface="+mj-ea"/>
                <a:ea typeface="+mj-ea"/>
              </a:rPr>
              <a:t>설정하고 준비한다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FE73CF-4D53-F492-A32F-890B32C71D75}"/>
              </a:ext>
            </a:extLst>
          </p:cNvPr>
          <p:cNvSpPr/>
          <p:nvPr/>
        </p:nvSpPr>
        <p:spPr>
          <a:xfrm>
            <a:off x="1588071" y="1916697"/>
            <a:ext cx="96335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AI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를 활용하여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보고서를 작성한다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DBAC05-6253-5C9A-8C3B-258B5DCB7AC8}"/>
              </a:ext>
            </a:extLst>
          </p:cNvPr>
          <p:cNvSpPr/>
          <p:nvPr/>
        </p:nvSpPr>
        <p:spPr>
          <a:xfrm flipH="1">
            <a:off x="4058383" y="1796028"/>
            <a:ext cx="963349" cy="7993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미래 예측에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도움이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되는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서적을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구독한다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자발적 학습과 성장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387C83-4597-38C3-8015-FC2DA74B8BB6}"/>
              </a:ext>
            </a:extLst>
          </p:cNvPr>
          <p:cNvSpPr/>
          <p:nvPr/>
        </p:nvSpPr>
        <p:spPr>
          <a:xfrm flipH="1">
            <a:off x="6354853" y="1796028"/>
            <a:ext cx="1092944" cy="7993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그룹사 사업분야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관련 주요쟁점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방향성을 정기적으로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모니터링 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C0A466-4669-C4E1-3084-E5AEBEF6F8A7}"/>
              </a:ext>
            </a:extLst>
          </p:cNvPr>
          <p:cNvSpPr/>
          <p:nvPr/>
        </p:nvSpPr>
        <p:spPr>
          <a:xfrm flipH="1">
            <a:off x="5177041" y="1916697"/>
            <a:ext cx="998075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GPS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를 활용하여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순회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점검한다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134FBE-4EF2-7F5C-BF04-CA5C8B38148B}"/>
              </a:ext>
            </a:extLst>
          </p:cNvPr>
          <p:cNvSpPr/>
          <p:nvPr/>
        </p:nvSpPr>
        <p:spPr>
          <a:xfrm flipH="1">
            <a:off x="7583653" y="1796028"/>
            <a:ext cx="958860" cy="7993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국내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외 주요투자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M&amp;A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시장을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정기적으로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리서치한다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D5D89-F6A1-C053-C72D-D09C01C09228}"/>
              </a:ext>
            </a:extLst>
          </p:cNvPr>
          <p:cNvSpPr/>
          <p:nvPr/>
        </p:nvSpPr>
        <p:spPr>
          <a:xfrm flipH="1">
            <a:off x="8625672" y="1796028"/>
            <a:ext cx="958860" cy="7993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국내 주요산업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분야를 정기적으로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리서치한다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01BD03-5F0C-0A57-A60A-58C3152CB452}"/>
              </a:ext>
            </a:extLst>
          </p:cNvPr>
          <p:cNvSpPr/>
          <p:nvPr/>
        </p:nvSpPr>
        <p:spPr>
          <a:xfrm>
            <a:off x="1588071" y="3084585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AI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를 활용한 보고서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문서 작성 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성과평가 가점 부여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4BE3140-77EB-E650-6D45-8D26DF1B73A6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>
            <a:off x="2069746" y="2474697"/>
            <a:ext cx="0" cy="609888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059BAE-6955-979A-863A-70B2D169889D}"/>
              </a:ext>
            </a:extLst>
          </p:cNvPr>
          <p:cNvGrpSpPr/>
          <p:nvPr/>
        </p:nvGrpSpPr>
        <p:grpSpPr>
          <a:xfrm>
            <a:off x="2069746" y="2541868"/>
            <a:ext cx="1235662" cy="1370255"/>
            <a:chOff x="2069746" y="2758440"/>
            <a:chExt cx="1235662" cy="124206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2480984-2BB8-ECD1-129D-5DD1FEABA5C4}"/>
                </a:ext>
              </a:extLst>
            </p:cNvPr>
            <p:cNvSpPr/>
            <p:nvPr/>
          </p:nvSpPr>
          <p:spPr>
            <a:xfrm>
              <a:off x="2069746" y="2758440"/>
              <a:ext cx="566774" cy="1242060"/>
            </a:xfrm>
            <a:custGeom>
              <a:avLst/>
              <a:gdLst>
                <a:gd name="connsiteX0" fmla="*/ 0 w 563880"/>
                <a:gd name="connsiteY0" fmla="*/ 0 h 1242060"/>
                <a:gd name="connsiteX1" fmla="*/ 0 w 563880"/>
                <a:gd name="connsiteY1" fmla="*/ 152400 h 1242060"/>
                <a:gd name="connsiteX2" fmla="*/ 563880 w 563880"/>
                <a:gd name="connsiteY2" fmla="*/ 342900 h 1242060"/>
                <a:gd name="connsiteX3" fmla="*/ 563880 w 563880"/>
                <a:gd name="connsiteY3" fmla="*/ 1242060 h 12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0" h="1242060">
                  <a:moveTo>
                    <a:pt x="0" y="0"/>
                  </a:moveTo>
                  <a:lnTo>
                    <a:pt x="0" y="152400"/>
                  </a:lnTo>
                  <a:lnTo>
                    <a:pt x="563880" y="342900"/>
                  </a:lnTo>
                  <a:lnTo>
                    <a:pt x="563880" y="1242060"/>
                  </a:lnTo>
                </a:path>
              </a:pathLst>
            </a:custGeom>
            <a:no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FE146DD-DD76-0A75-C3DA-950DC3BD4815}"/>
                </a:ext>
              </a:extLst>
            </p:cNvPr>
            <p:cNvSpPr/>
            <p:nvPr/>
          </p:nvSpPr>
          <p:spPr>
            <a:xfrm flipH="1">
              <a:off x="2636168" y="2758440"/>
              <a:ext cx="669240" cy="1242060"/>
            </a:xfrm>
            <a:custGeom>
              <a:avLst/>
              <a:gdLst>
                <a:gd name="connsiteX0" fmla="*/ 0 w 563880"/>
                <a:gd name="connsiteY0" fmla="*/ 0 h 1242060"/>
                <a:gd name="connsiteX1" fmla="*/ 0 w 563880"/>
                <a:gd name="connsiteY1" fmla="*/ 152400 h 1242060"/>
                <a:gd name="connsiteX2" fmla="*/ 563880 w 563880"/>
                <a:gd name="connsiteY2" fmla="*/ 342900 h 1242060"/>
                <a:gd name="connsiteX3" fmla="*/ 563880 w 563880"/>
                <a:gd name="connsiteY3" fmla="*/ 1242060 h 12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0" h="1242060">
                  <a:moveTo>
                    <a:pt x="0" y="0"/>
                  </a:moveTo>
                  <a:lnTo>
                    <a:pt x="0" y="152400"/>
                  </a:lnTo>
                  <a:lnTo>
                    <a:pt x="563880" y="342900"/>
                  </a:lnTo>
                  <a:lnTo>
                    <a:pt x="563880" y="1242060"/>
                  </a:lnTo>
                </a:path>
              </a:pathLst>
            </a:custGeom>
            <a:no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227559-66F5-D320-71F5-F65AFB3156A1}"/>
              </a:ext>
            </a:extLst>
          </p:cNvPr>
          <p:cNvSpPr/>
          <p:nvPr/>
        </p:nvSpPr>
        <p:spPr>
          <a:xfrm>
            <a:off x="2999509" y="3047814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육성과 학습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사회적 요구사항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정치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경제 상황인식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변화 관련 교육 이수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56C62DF-5B2A-BCA6-BFCA-1F353B400B6D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3481184" y="2595367"/>
            <a:ext cx="1058873" cy="45244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5DDF32-F7CA-8364-8B4E-111D1F6DF1C0}"/>
              </a:ext>
            </a:extLst>
          </p:cNvPr>
          <p:cNvSpPr/>
          <p:nvPr/>
        </p:nvSpPr>
        <p:spPr>
          <a:xfrm>
            <a:off x="4058384" y="3058487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육성과 학습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서적 구매지원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독서시간 보장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 algn="ctr">
              <a:spcBef>
                <a:spcPts val="300"/>
              </a:spcBef>
            </a:pP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37B664-F832-AA34-60D1-2C16DD5E6A1D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4540057" y="2595367"/>
            <a:ext cx="2" cy="46312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E6C8AC-0FAB-50D0-9329-E1CADABC89B6}"/>
              </a:ext>
            </a:extLst>
          </p:cNvPr>
          <p:cNvSpPr/>
          <p:nvPr/>
        </p:nvSpPr>
        <p:spPr>
          <a:xfrm>
            <a:off x="3415552" y="3872708"/>
            <a:ext cx="1606182" cy="55734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육성과 학습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최근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년 내 입사직원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니즈 파악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→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기업문화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교육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복리후생에 반영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6D06CE-C730-F111-E557-EF2AB0CAAE45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218643" y="3787367"/>
            <a:ext cx="321416" cy="8534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074EC1-2374-A8AB-5436-6FCADFF9416A}"/>
              </a:ext>
            </a:extLst>
          </p:cNvPr>
          <p:cNvSpPr/>
          <p:nvPr/>
        </p:nvSpPr>
        <p:spPr>
          <a:xfrm>
            <a:off x="2504042" y="4736696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행사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이벤트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모든 팀원이 연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이상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컨퍼런스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or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전시회 참석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7C8AE08-5D7D-6679-3F90-D9141302EE75}"/>
              </a:ext>
            </a:extLst>
          </p:cNvPr>
          <p:cNvSpPr/>
          <p:nvPr/>
        </p:nvSpPr>
        <p:spPr>
          <a:xfrm>
            <a:off x="3500801" y="4736696"/>
            <a:ext cx="875937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회의 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회의시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각자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본인 의견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반드시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표명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710C5DC-B2D7-BC35-E8CA-E12FF2BD3A05}"/>
              </a:ext>
            </a:extLst>
          </p:cNvPr>
          <p:cNvCxnSpPr>
            <a:cxnSpLocks/>
            <a:stCxn id="30" idx="2"/>
            <a:endCxn id="41" idx="0"/>
          </p:cNvCxnSpPr>
          <p:nvPr/>
        </p:nvCxnSpPr>
        <p:spPr>
          <a:xfrm flipH="1">
            <a:off x="3938770" y="4430053"/>
            <a:ext cx="279873" cy="3066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645D208-837E-D8FB-F039-01DB5458942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2985717" y="4430053"/>
            <a:ext cx="1232926" cy="3066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710012-2E97-85B9-7174-B893C908E359}"/>
              </a:ext>
            </a:extLst>
          </p:cNvPr>
          <p:cNvSpPr/>
          <p:nvPr/>
        </p:nvSpPr>
        <p:spPr>
          <a:xfrm>
            <a:off x="4402389" y="4736696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회의 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기존 사업과 신사업에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대해 분기별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아이디어 회의 실시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B554C67-CBFD-3DC2-A9AB-C1548EEC3215}"/>
              </a:ext>
            </a:extLst>
          </p:cNvPr>
          <p:cNvCxnSpPr>
            <a:cxnSpLocks/>
            <a:stCxn id="30" idx="2"/>
            <a:endCxn id="58" idx="0"/>
          </p:cNvCxnSpPr>
          <p:nvPr/>
        </p:nvCxnSpPr>
        <p:spPr>
          <a:xfrm>
            <a:off x="4218643" y="4430053"/>
            <a:ext cx="665421" cy="30664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154B78-F926-1C78-0FA3-F50421FE5079}"/>
              </a:ext>
            </a:extLst>
          </p:cNvPr>
          <p:cNvSpPr/>
          <p:nvPr/>
        </p:nvSpPr>
        <p:spPr>
          <a:xfrm>
            <a:off x="5236448" y="3063449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규정과 정책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휴대용 태블릿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GPS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활성화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F3E37BC-974E-D0B6-692A-EB8FBAA3E567}"/>
              </a:ext>
            </a:extLst>
          </p:cNvPr>
          <p:cNvSpPr/>
          <p:nvPr/>
        </p:nvSpPr>
        <p:spPr>
          <a:xfrm>
            <a:off x="5194403" y="3855733"/>
            <a:ext cx="104744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채용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신입사원 </a:t>
            </a: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채용시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Data, AI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관련 자격증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및 유경험자 선발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00C11BF-E54F-A73B-78DB-368F58673FE0}"/>
              </a:ext>
            </a:extLst>
          </p:cNvPr>
          <p:cNvCxnSpPr>
            <a:cxnSpLocks/>
            <a:stCxn id="11" idx="2"/>
            <a:endCxn id="60" idx="0"/>
          </p:cNvCxnSpPr>
          <p:nvPr/>
        </p:nvCxnSpPr>
        <p:spPr>
          <a:xfrm>
            <a:off x="5676078" y="2474697"/>
            <a:ext cx="42045" cy="588752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3BCF99F-0C13-F7D0-2B1F-8E84EE1E5865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>
            <a:off x="5718123" y="3792329"/>
            <a:ext cx="0" cy="6340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E8609D-D311-CC52-5A76-7ABAFF228E88}"/>
              </a:ext>
            </a:extLst>
          </p:cNvPr>
          <p:cNvSpPr/>
          <p:nvPr/>
        </p:nvSpPr>
        <p:spPr>
          <a:xfrm>
            <a:off x="5379867" y="4845752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구조와 권한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인사담당자에게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신입사원 서류전형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전담권한 부여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5B317CC-E17C-0330-391A-A402F4D9789D}"/>
              </a:ext>
            </a:extLst>
          </p:cNvPr>
          <p:cNvCxnSpPr>
            <a:cxnSpLocks/>
            <a:stCxn id="61" idx="2"/>
            <a:endCxn id="64" idx="0"/>
          </p:cNvCxnSpPr>
          <p:nvPr/>
        </p:nvCxnSpPr>
        <p:spPr>
          <a:xfrm>
            <a:off x="5718123" y="4584613"/>
            <a:ext cx="143419" cy="26113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4A54B0-0AA0-AB4A-CB35-98F872E624A3}"/>
              </a:ext>
            </a:extLst>
          </p:cNvPr>
          <p:cNvSpPr/>
          <p:nvPr/>
        </p:nvSpPr>
        <p:spPr>
          <a:xfrm>
            <a:off x="6382078" y="4845752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팀 규정과 철학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업무 본질과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방향성에 대해 확신을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갖고 행동한다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CCB243C-5CED-F925-4FC1-07A01D5CAD88}"/>
              </a:ext>
            </a:extLst>
          </p:cNvPr>
          <p:cNvCxnSpPr>
            <a:cxnSpLocks/>
            <a:stCxn id="61" idx="2"/>
            <a:endCxn id="66" idx="0"/>
          </p:cNvCxnSpPr>
          <p:nvPr/>
        </p:nvCxnSpPr>
        <p:spPr>
          <a:xfrm>
            <a:off x="5718123" y="4584613"/>
            <a:ext cx="1145630" cy="26113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4EC6BB-3884-4466-E5EE-5F41A618EF45}"/>
              </a:ext>
            </a:extLst>
          </p:cNvPr>
          <p:cNvSpPr/>
          <p:nvPr/>
        </p:nvSpPr>
        <p:spPr>
          <a:xfrm>
            <a:off x="6419650" y="2856218"/>
            <a:ext cx="963350" cy="110723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CM/VCM/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계열사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C-Level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에 대한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정기 보고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Consensus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확보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indent="0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</a:rPr>
              <a:t>인재발굴</a:t>
            </a:r>
            <a:endParaRPr lang="en-US" altLang="ko-KR" sz="900" dirty="0">
              <a:solidFill>
                <a:schemeClr val="tx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EAB7EF-F7CE-338F-7485-EB9A682CD4FA}"/>
              </a:ext>
            </a:extLst>
          </p:cNvPr>
          <p:cNvSpPr/>
          <p:nvPr/>
        </p:nvSpPr>
        <p:spPr>
          <a:xfrm>
            <a:off x="6900136" y="4073071"/>
            <a:ext cx="963350" cy="550853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평가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보상 시스템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 업무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KPI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반영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인사평가 배점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D49872-7ECE-1B21-FFB0-205D4892D59E}"/>
              </a:ext>
            </a:extLst>
          </p:cNvPr>
          <p:cNvCxnSpPr>
            <a:cxnSpLocks/>
            <a:stCxn id="9" idx="2"/>
            <a:endCxn id="68" idx="0"/>
          </p:cNvCxnSpPr>
          <p:nvPr/>
        </p:nvCxnSpPr>
        <p:spPr>
          <a:xfrm>
            <a:off x="6901325" y="2595367"/>
            <a:ext cx="0" cy="26085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4F5F1FC-3639-A5C5-D18F-8ACB230171A9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6901325" y="3963456"/>
            <a:ext cx="480486" cy="10961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BC3D3A-2449-93A5-D175-B68A08421FD5}"/>
              </a:ext>
            </a:extLst>
          </p:cNvPr>
          <p:cNvSpPr/>
          <p:nvPr/>
        </p:nvSpPr>
        <p:spPr>
          <a:xfrm>
            <a:off x="7581408" y="2856218"/>
            <a:ext cx="963350" cy="110723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평가와 보상체계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전사 차원 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정기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분기별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발표를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통한 동기부여와 발표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후 회식 등을 통한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토론 문화 확대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7CA584B-CA8E-6A36-1F8A-FEDEE5D4967F}"/>
              </a:ext>
            </a:extLst>
          </p:cNvPr>
          <p:cNvSpPr/>
          <p:nvPr/>
        </p:nvSpPr>
        <p:spPr>
          <a:xfrm>
            <a:off x="7663011" y="4680180"/>
            <a:ext cx="800145" cy="73659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주요 경제연구소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발표 자료 정기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수집 및 요약 배포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B645C73-11F7-7A0D-DE76-21CDBF346D8A}"/>
              </a:ext>
            </a:extLst>
          </p:cNvPr>
          <p:cNvCxnSpPr>
            <a:cxnSpLocks/>
            <a:stCxn id="15" idx="2"/>
            <a:endCxn id="72" idx="0"/>
          </p:cNvCxnSpPr>
          <p:nvPr/>
        </p:nvCxnSpPr>
        <p:spPr>
          <a:xfrm>
            <a:off x="8063083" y="2595367"/>
            <a:ext cx="0" cy="26085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AA9AA19-148B-F352-254D-7224B1D78F7C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>
            <a:off x="8063083" y="3963456"/>
            <a:ext cx="1" cy="716724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CF3D987-7A79-33C2-F76A-9FDC7780E9F6}"/>
              </a:ext>
            </a:extLst>
          </p:cNvPr>
          <p:cNvSpPr/>
          <p:nvPr/>
        </p:nvSpPr>
        <p:spPr>
          <a:xfrm>
            <a:off x="8623427" y="2850413"/>
            <a:ext cx="963350" cy="904437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절차와 방식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 신사업 관련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외부 이해관계자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전략적 협업 관계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유지 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형성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16FA441-3207-2926-11ED-C0F948CC68FD}"/>
              </a:ext>
            </a:extLst>
          </p:cNvPr>
          <p:cNvCxnSpPr>
            <a:cxnSpLocks/>
            <a:stCxn id="16" idx="2"/>
            <a:endCxn id="76" idx="0"/>
          </p:cNvCxnSpPr>
          <p:nvPr/>
        </p:nvCxnSpPr>
        <p:spPr>
          <a:xfrm>
            <a:off x="9105102" y="2595367"/>
            <a:ext cx="0" cy="255046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25D0194-33D4-4B22-79D6-308F46AECF3A}"/>
              </a:ext>
            </a:extLst>
          </p:cNvPr>
          <p:cNvSpPr/>
          <p:nvPr/>
        </p:nvSpPr>
        <p:spPr>
          <a:xfrm>
            <a:off x="1800792" y="3880636"/>
            <a:ext cx="963350" cy="72888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[</a:t>
            </a:r>
            <a:r>
              <a:rPr lang="ko-KR" altLang="en-US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물리환경과 도구</a:t>
            </a:r>
            <a:r>
              <a:rPr lang="en-US" altLang="ko-KR" sz="900" dirty="0">
                <a:solidFill>
                  <a:schemeClr val="tx1"/>
                </a:solidFill>
                <a:latin typeface="페이퍼로지 7 Bold" pitchFamily="2" charset="-127"/>
                <a:ea typeface="페이퍼로지 7 Bold" pitchFamily="2" charset="-127"/>
              </a:rPr>
              <a:t>]</a:t>
            </a:r>
          </a:p>
          <a:p>
            <a:pPr indent="0" algn="ctr">
              <a:spcBef>
                <a:spcPts val="300"/>
              </a:spcBef>
            </a:pPr>
            <a:r>
              <a:rPr lang="ko-KR" altLang="en-US" sz="9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챗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GPT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유료 버전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구독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팀원들의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자유로운 이용 보장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83FA6F2-66DD-ABFC-5EF5-4090610C7829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F38739A-35E7-5091-8FA0-F996ABF4BC27}"/>
              </a:ext>
            </a:extLst>
          </p:cNvPr>
          <p:cNvSpPr/>
          <p:nvPr/>
        </p:nvSpPr>
        <p:spPr>
          <a:xfrm flipH="1">
            <a:off x="1475782" y="5727273"/>
            <a:ext cx="648067" cy="5558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우리는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원팀이라는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538F51-8DD5-8227-D83B-4B3DB477BCA4}"/>
              </a:ext>
            </a:extLst>
          </p:cNvPr>
          <p:cNvSpPr/>
          <p:nvPr/>
        </p:nvSpPr>
        <p:spPr>
          <a:xfrm flipH="1">
            <a:off x="2168875" y="5727273"/>
            <a:ext cx="648065" cy="74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업무에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필요하다면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지원한다는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E7D5732-4777-77D0-FA4A-3E31281A1361}"/>
              </a:ext>
            </a:extLst>
          </p:cNvPr>
          <p:cNvSpPr/>
          <p:nvPr/>
        </p:nvSpPr>
        <p:spPr>
          <a:xfrm flipH="1">
            <a:off x="2858214" y="5727273"/>
            <a:ext cx="835602" cy="74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통찰력을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얻기 위한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비용은 기꺼이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감수한다는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FAA5FAE-DC93-5E2D-1A38-A71F6771BC3A}"/>
              </a:ext>
            </a:extLst>
          </p:cNvPr>
          <p:cNvSpPr/>
          <p:nvPr/>
        </p:nvSpPr>
        <p:spPr>
          <a:xfrm flipH="1">
            <a:off x="3738542" y="6100558"/>
            <a:ext cx="981051" cy="39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새로운 것에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도전하고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성공할 것이란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35BA6FD-07B3-E841-65E6-18D99AF4C507}"/>
              </a:ext>
            </a:extLst>
          </p:cNvPr>
          <p:cNvSpPr/>
          <p:nvPr/>
        </p:nvSpPr>
        <p:spPr>
          <a:xfrm flipH="1">
            <a:off x="3738542" y="5638647"/>
            <a:ext cx="981051" cy="39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항상 배우고 학습하는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자세 당연시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8FEBF23-AC4E-04D2-CAD1-F62FB55CD0B7}"/>
              </a:ext>
            </a:extLst>
          </p:cNvPr>
          <p:cNvSpPr/>
          <p:nvPr/>
        </p:nvSpPr>
        <p:spPr>
          <a:xfrm flipH="1">
            <a:off x="7071327" y="6069697"/>
            <a:ext cx="1983512" cy="3748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변화 흐름 속에서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그룹의 지속가능한 미래를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설계하고 방향을 제시하는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주체라는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B85D581-12CF-90CB-D6A7-5DB63B43FD5E}"/>
              </a:ext>
            </a:extLst>
          </p:cNvPr>
          <p:cNvSpPr/>
          <p:nvPr/>
        </p:nvSpPr>
        <p:spPr>
          <a:xfrm flipH="1">
            <a:off x="6962725" y="5649579"/>
            <a:ext cx="838172" cy="396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원활한 소통으로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함께 한다는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CDA110B-3D09-FB7D-21A6-928D6D741591}"/>
              </a:ext>
            </a:extLst>
          </p:cNvPr>
          <p:cNvSpPr/>
          <p:nvPr/>
        </p:nvSpPr>
        <p:spPr>
          <a:xfrm flipH="1">
            <a:off x="8256288" y="5660339"/>
            <a:ext cx="1371219" cy="3748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상대방의 의견을</a:t>
            </a:r>
            <a:r>
              <a:rPr lang="en-US" altLang="ko-KR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내 의견 만큼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존중하자는 믿음</a:t>
            </a:r>
            <a:endParaRPr lang="en-US" altLang="ko-KR" sz="9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63B2310-1285-8208-986A-262DE4FAF5A3}"/>
              </a:ext>
            </a:extLst>
          </p:cNvPr>
          <p:cNvCxnSpPr>
            <a:cxnSpLocks/>
            <a:stCxn id="113" idx="0"/>
            <a:endCxn id="78" idx="2"/>
          </p:cNvCxnSpPr>
          <p:nvPr/>
        </p:nvCxnSpPr>
        <p:spPr>
          <a:xfrm flipV="1">
            <a:off x="1799815" y="4609516"/>
            <a:ext cx="482652" cy="111775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1E38209-DDF2-F140-F104-2B28C8C65081}"/>
              </a:ext>
            </a:extLst>
          </p:cNvPr>
          <p:cNvCxnSpPr>
            <a:cxnSpLocks/>
            <a:stCxn id="114" idx="0"/>
            <a:endCxn id="78" idx="2"/>
          </p:cNvCxnSpPr>
          <p:nvPr/>
        </p:nvCxnSpPr>
        <p:spPr>
          <a:xfrm flipH="1" flipV="1">
            <a:off x="2282467" y="4609516"/>
            <a:ext cx="210440" cy="111775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C9F42A62-79D7-6ACC-041F-DCBCC0322295}"/>
              </a:ext>
            </a:extLst>
          </p:cNvPr>
          <p:cNvCxnSpPr>
            <a:cxnSpLocks/>
            <a:stCxn id="32" idx="2"/>
            <a:endCxn id="115" idx="0"/>
          </p:cNvCxnSpPr>
          <p:nvPr/>
        </p:nvCxnSpPr>
        <p:spPr>
          <a:xfrm>
            <a:off x="2985717" y="5465576"/>
            <a:ext cx="290298" cy="26169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929AF4AE-4617-15EE-D6A7-82688D673349}"/>
              </a:ext>
            </a:extLst>
          </p:cNvPr>
          <p:cNvCxnSpPr>
            <a:cxnSpLocks/>
            <a:stCxn id="117" idx="0"/>
            <a:endCxn id="41" idx="2"/>
          </p:cNvCxnSpPr>
          <p:nvPr/>
        </p:nvCxnSpPr>
        <p:spPr>
          <a:xfrm flipH="1" flipV="1">
            <a:off x="3938770" y="5465576"/>
            <a:ext cx="290297" cy="173071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7E0A62F9-D554-26E8-1452-581E278901B1}"/>
              </a:ext>
            </a:extLst>
          </p:cNvPr>
          <p:cNvCxnSpPr>
            <a:cxnSpLocks/>
            <a:stCxn id="116" idx="1"/>
            <a:endCxn id="58" idx="2"/>
          </p:cNvCxnSpPr>
          <p:nvPr/>
        </p:nvCxnSpPr>
        <p:spPr>
          <a:xfrm flipV="1">
            <a:off x="4719593" y="5465576"/>
            <a:ext cx="164471" cy="83326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8ABC890A-5BB3-F5DA-A0FA-D551D7215111}"/>
              </a:ext>
            </a:extLst>
          </p:cNvPr>
          <p:cNvCxnSpPr>
            <a:cxnSpLocks/>
            <a:stCxn id="69" idx="2"/>
            <a:endCxn id="119" idx="0"/>
          </p:cNvCxnSpPr>
          <p:nvPr/>
        </p:nvCxnSpPr>
        <p:spPr>
          <a:xfrm>
            <a:off x="7381811" y="4623924"/>
            <a:ext cx="0" cy="102565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AD298EC2-BA51-AE7E-01B2-1D3D46CC32AF}"/>
              </a:ext>
            </a:extLst>
          </p:cNvPr>
          <p:cNvCxnSpPr>
            <a:cxnSpLocks/>
            <a:stCxn id="69" idx="2"/>
            <a:endCxn id="118" idx="0"/>
          </p:cNvCxnSpPr>
          <p:nvPr/>
        </p:nvCxnSpPr>
        <p:spPr>
          <a:xfrm>
            <a:off x="7381811" y="4623924"/>
            <a:ext cx="681272" cy="1445773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7D99BD2C-2FEE-A0F2-ED0B-E059DB218827}"/>
              </a:ext>
            </a:extLst>
          </p:cNvPr>
          <p:cNvCxnSpPr>
            <a:cxnSpLocks/>
            <a:stCxn id="73" idx="2"/>
            <a:endCxn id="118" idx="0"/>
          </p:cNvCxnSpPr>
          <p:nvPr/>
        </p:nvCxnSpPr>
        <p:spPr>
          <a:xfrm flipH="1">
            <a:off x="8063083" y="5416778"/>
            <a:ext cx="1" cy="65291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2128F7E4-E76C-CE5F-BB8E-B23F557149C1}"/>
              </a:ext>
            </a:extLst>
          </p:cNvPr>
          <p:cNvCxnSpPr>
            <a:cxnSpLocks/>
            <a:stCxn id="76" idx="2"/>
            <a:endCxn id="118" idx="0"/>
          </p:cNvCxnSpPr>
          <p:nvPr/>
        </p:nvCxnSpPr>
        <p:spPr>
          <a:xfrm flipH="1">
            <a:off x="8063083" y="3754850"/>
            <a:ext cx="1042019" cy="2314847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1198CD33-0AEF-5808-981B-0BB88C0B7DBD}"/>
              </a:ext>
            </a:extLst>
          </p:cNvPr>
          <p:cNvCxnSpPr>
            <a:cxnSpLocks/>
            <a:stCxn id="76" idx="2"/>
            <a:endCxn id="121" idx="0"/>
          </p:cNvCxnSpPr>
          <p:nvPr/>
        </p:nvCxnSpPr>
        <p:spPr>
          <a:xfrm flipH="1">
            <a:off x="8941897" y="3754850"/>
            <a:ext cx="163205" cy="1905489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DD9D86-E3ED-15A9-E28A-CF94664FCCA3}"/>
              </a:ext>
            </a:extLst>
          </p:cNvPr>
          <p:cNvSpPr/>
          <p:nvPr/>
        </p:nvSpPr>
        <p:spPr>
          <a:xfrm flipH="1">
            <a:off x="2636168" y="1799029"/>
            <a:ext cx="1354833" cy="79333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>
            <a:noAutofit/>
          </a:bodyPr>
          <a:lstStyle/>
          <a:p>
            <a:pPr indent="0" algn="ctr">
              <a:spcBef>
                <a:spcPts val="300"/>
              </a:spcBef>
            </a:pP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챗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GPT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를 활용하여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금주 직무 위해요소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검색 및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indent="0" algn="ctr">
              <a:spcBef>
                <a:spcPts val="3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대책방안을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공유한다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779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D1DC3-4CB3-D052-F772-0235A13B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! 리더스 리더실천행동 가이드 1">
            <a:extLst>
              <a:ext uri="{FF2B5EF4-FFF2-40B4-BE49-F238E27FC236}">
                <a16:creationId xmlns:a16="http://schemas.microsoft.com/office/drawing/2014/main" id="{B4329DAE-C316-F564-832E-CC60F46C12C9}"/>
              </a:ext>
            </a:extLst>
          </p:cNvPr>
          <p:cNvSpPr txBox="1"/>
          <p:nvPr/>
        </p:nvSpPr>
        <p:spPr>
          <a:xfrm>
            <a:off x="246539" y="269318"/>
            <a:ext cx="93619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0" indent="0" algn="ctr" defTabSz="585216">
              <a:defRPr sz="1600">
                <a:solidFill>
                  <a:srgbClr val="FFFFFF"/>
                </a:solidFill>
                <a:uFillTx/>
                <a:latin typeface="HDharmony M"/>
                <a:ea typeface="HDharmony M"/>
                <a:cs typeface="HDharmony M"/>
                <a:sym typeface="HDharmony M"/>
              </a:defRPr>
            </a:lvl1pPr>
          </a:lstStyle>
          <a:p>
            <a:pPr algn="l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산출물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: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1)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동암정신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Culture-MAP _ (5)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  <a:sym typeface="Arial"/>
              </a:rPr>
              <a:t>미풍양속의 계승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  <a:sym typeface="Arial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E481A5A1-ED4C-5911-A22C-A5AEE7E1BACB}"/>
              </a:ext>
            </a:extLst>
          </p:cNvPr>
          <p:cNvCxnSpPr>
            <a:cxnSpLocks/>
          </p:cNvCxnSpPr>
          <p:nvPr/>
        </p:nvCxnSpPr>
        <p:spPr>
          <a:xfrm>
            <a:off x="306223" y="1757504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제목 14">
            <a:extLst>
              <a:ext uri="{FF2B5EF4-FFF2-40B4-BE49-F238E27FC236}">
                <a16:creationId xmlns:a16="http://schemas.microsoft.com/office/drawing/2014/main" id="{8278863F-5AEA-78CB-F6D7-F2CF73DBA0F4}"/>
              </a:ext>
            </a:extLst>
          </p:cNvPr>
          <p:cNvSpPr txBox="1">
            <a:spLocks/>
          </p:cNvSpPr>
          <p:nvPr/>
        </p:nvSpPr>
        <p:spPr>
          <a:xfrm>
            <a:off x="455585" y="1244740"/>
            <a:ext cx="847547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결과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1050">
                <a:latin typeface="+mj-ea"/>
                <a:ea typeface="+mj-ea"/>
              </a:rPr>
              <a:t>(Outcome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3" name="제목 14">
            <a:extLst>
              <a:ext uri="{FF2B5EF4-FFF2-40B4-BE49-F238E27FC236}">
                <a16:creationId xmlns:a16="http://schemas.microsoft.com/office/drawing/2014/main" id="{7E37A831-6D16-BFF9-ADB1-D784D5E0BD66}"/>
              </a:ext>
            </a:extLst>
          </p:cNvPr>
          <p:cNvSpPr txBox="1">
            <a:spLocks/>
          </p:cNvSpPr>
          <p:nvPr/>
        </p:nvSpPr>
        <p:spPr>
          <a:xfrm>
            <a:off x="401088" y="2197822"/>
            <a:ext cx="944875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개인 차원 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대화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</a:t>
            </a:r>
            <a:r>
              <a:rPr kumimoji="0" lang="en-US" altLang="ko-KR" sz="1050" b="0" i="0" u="none" strike="noStrike" kern="1200" cap="none" spc="0" normalizeH="0" baseline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Behaviour</a:t>
            </a: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)</a:t>
            </a:r>
            <a:endParaRPr kumimoji="0" lang="ko-KR" altLang="en-US" sz="1050" b="0" i="0" u="none" strike="noStrike" kern="1200" cap="none" spc="0" normalizeH="0" baseline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cs typeface="+mj-cs"/>
              <a:sym typeface="Arial"/>
            </a:endParaRPr>
          </a:p>
        </p:txBody>
      </p:sp>
      <p:sp>
        <p:nvSpPr>
          <p:cNvPr id="154" name="제목 14">
            <a:extLst>
              <a:ext uri="{FF2B5EF4-FFF2-40B4-BE49-F238E27FC236}">
                <a16:creationId xmlns:a16="http://schemas.microsoft.com/office/drawing/2014/main" id="{FEC475AD-940C-58CF-BB99-CF9EB6CC48C4}"/>
              </a:ext>
            </a:extLst>
          </p:cNvPr>
          <p:cNvSpPr txBox="1">
            <a:spLocks/>
          </p:cNvSpPr>
          <p:nvPr/>
        </p:nvSpPr>
        <p:spPr>
          <a:xfrm>
            <a:off x="296220" y="4148426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>
                <a:latin typeface="페이퍼로지 5 Medium" pitchFamily="2" charset="-127"/>
                <a:ea typeface="페이퍼로지 5 Medium" pitchFamily="2" charset="-127"/>
              </a:rPr>
              <a:t>유형 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(Stated Lever)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958899B7-C636-F503-118F-13A61A59D87B}"/>
              </a:ext>
            </a:extLst>
          </p:cNvPr>
          <p:cNvCxnSpPr>
            <a:cxnSpLocks/>
          </p:cNvCxnSpPr>
          <p:nvPr/>
        </p:nvCxnSpPr>
        <p:spPr>
          <a:xfrm>
            <a:off x="306223" y="2952161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제목 14">
            <a:extLst>
              <a:ext uri="{FF2B5EF4-FFF2-40B4-BE49-F238E27FC236}">
                <a16:creationId xmlns:a16="http://schemas.microsoft.com/office/drawing/2014/main" id="{FE09DC6B-B38B-44E5-C794-3943C30E74B7}"/>
              </a:ext>
            </a:extLst>
          </p:cNvPr>
          <p:cNvSpPr txBox="1">
            <a:spLocks/>
          </p:cNvSpPr>
          <p:nvPr/>
        </p:nvSpPr>
        <p:spPr>
          <a:xfrm>
            <a:off x="296220" y="5809884"/>
            <a:ext cx="1132158" cy="364365"/>
          </a:xfrm>
          <a:prstGeom prst="rect">
            <a:avLst/>
          </a:prstGeom>
        </p:spPr>
        <p:txBody>
          <a:bodyPr vert="horz" wrap="none" lIns="36000" tIns="45720" rIns="3600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행동 촉진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</a:rPr>
              <a:t>무형 요인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marR="40639" indent="40639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Fill>
                  <a:solidFill>
                    <a:srgbClr val="000000"/>
                  </a:solidFill>
                </a:uFill>
                <a:latin typeface="+mj-ea"/>
                <a:ea typeface="+mj-ea"/>
                <a:cs typeface="+mj-cs"/>
                <a:sym typeface="Arial"/>
              </a:rPr>
              <a:t>(Unstated Lever)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2027C352-84EC-F94D-72EA-0E0E457F0F8B}"/>
              </a:ext>
            </a:extLst>
          </p:cNvPr>
          <p:cNvCxnSpPr>
            <a:cxnSpLocks/>
          </p:cNvCxnSpPr>
          <p:nvPr/>
        </p:nvCxnSpPr>
        <p:spPr>
          <a:xfrm>
            <a:off x="306223" y="5526917"/>
            <a:ext cx="92459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9EFC0D-49F9-3BB3-947D-232DFC16170E}"/>
              </a:ext>
            </a:extLst>
          </p:cNvPr>
          <p:cNvCxnSpPr>
            <a:cxnSpLocks/>
          </p:cNvCxnSpPr>
          <p:nvPr/>
        </p:nvCxnSpPr>
        <p:spPr>
          <a:xfrm>
            <a:off x="1447428" y="1156256"/>
            <a:ext cx="0" cy="522046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EE5E42-22A8-D372-90C0-328A2DCCCC22}"/>
              </a:ext>
            </a:extLst>
          </p:cNvPr>
          <p:cNvSpPr txBox="1"/>
          <p:nvPr/>
        </p:nvSpPr>
        <p:spPr>
          <a:xfrm>
            <a:off x="1619624" y="1090683"/>
            <a:ext cx="789902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페이퍼로지 7 Bold" pitchFamily="2" charset="-127"/>
                <a:ea typeface="페이퍼로지 7 Bold" pitchFamily="2" charset="-127"/>
                <a:sym typeface="Arial"/>
              </a:rPr>
              <a:t>미풍양속의 계승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페이퍼로지 7 Bold" pitchFamily="2" charset="-127"/>
              <a:ea typeface="페이퍼로지 7 Bold" pitchFamily="2" charset="-127"/>
              <a:sym typeface="Arial"/>
            </a:endParaRPr>
          </a:p>
          <a:p>
            <a:pPr marL="0" marR="40639" indent="40639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+mj-ea"/>
                <a:ea typeface="+mj-ea"/>
              </a:rPr>
              <a:t>“</a:t>
            </a:r>
            <a:r>
              <a:rPr lang="ko-KR" altLang="en-US" sz="1200" dirty="0">
                <a:latin typeface="+mj-ea"/>
                <a:ea typeface="+mj-ea"/>
              </a:rPr>
              <a:t>전통적인 가치와 도덕적 생활방식을 중시하며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후대에도 아름다운 문화를 이어간다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ea"/>
              <a:ea typeface="+mj-ea"/>
              <a:sym typeface="Arial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B6CB4C62-4779-0759-FB6F-378A1F1B9260}"/>
              </a:ext>
            </a:extLst>
          </p:cNvPr>
          <p:cNvGrpSpPr/>
          <p:nvPr/>
        </p:nvGrpSpPr>
        <p:grpSpPr>
          <a:xfrm>
            <a:off x="-2770391" y="8267531"/>
            <a:ext cx="17822055" cy="8973720"/>
            <a:chOff x="455585" y="8101673"/>
            <a:chExt cx="19623114" cy="11481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C7AA1D7-3E20-EABE-8DA9-E3C826F62E5F}"/>
                </a:ext>
              </a:extLst>
            </p:cNvPr>
            <p:cNvSpPr/>
            <p:nvPr/>
          </p:nvSpPr>
          <p:spPr>
            <a:xfrm>
              <a:off x="547424" y="8101675"/>
              <a:ext cx="1307905" cy="11735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후배를 육성하고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지식을 전수한다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715813-869C-EF5E-2DC4-A4B38516400E}"/>
                </a:ext>
              </a:extLst>
            </p:cNvPr>
            <p:cNvSpPr/>
            <p:nvPr/>
          </p:nvSpPr>
          <p:spPr>
            <a:xfrm>
              <a:off x="2004536" y="8101673"/>
              <a:ext cx="1307905" cy="24789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업무 시간 이후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개인 성장과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가정을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잘 돌보기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위해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야근 발생 상황을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사전에 점검한다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9D5FB9-0B73-4EEE-2AF2-1C8CFA2B5292}"/>
                </a:ext>
              </a:extLst>
            </p:cNvPr>
            <p:cNvSpPr/>
            <p:nvPr/>
          </p:nvSpPr>
          <p:spPr>
            <a:xfrm>
              <a:off x="5135479" y="8350636"/>
              <a:ext cx="1355049" cy="19555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칭찬은 공개적으로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크게 한다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.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비판은 개인적으로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작게 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AFA8D7-2295-7065-5917-2970CDCE96AE}"/>
                </a:ext>
              </a:extLst>
            </p:cNvPr>
            <p:cNvSpPr/>
            <p:nvPr/>
          </p:nvSpPr>
          <p:spPr>
            <a:xfrm>
              <a:off x="7866374" y="9342226"/>
              <a:ext cx="1355049" cy="1085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책임감을 가지고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질문을 인정한다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D6FD46-4652-0182-B75B-1DAE43B38866}"/>
                </a:ext>
              </a:extLst>
            </p:cNvPr>
            <p:cNvSpPr/>
            <p:nvPr/>
          </p:nvSpPr>
          <p:spPr>
            <a:xfrm>
              <a:off x="6715029" y="8101673"/>
              <a:ext cx="1355049" cy="1085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상부상조의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정신으로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협업한다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58C5EC-DE2F-7139-3387-599981B19783}"/>
                </a:ext>
              </a:extLst>
            </p:cNvPr>
            <p:cNvSpPr/>
            <p:nvPr/>
          </p:nvSpPr>
          <p:spPr>
            <a:xfrm>
              <a:off x="10884524" y="8101675"/>
              <a:ext cx="1355049" cy="10857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자유로운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의견표명을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존중한다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CEDD539-90E1-CA00-59FB-9FCCDE3AC71C}"/>
                </a:ext>
              </a:extLst>
            </p:cNvPr>
            <p:cNvCxnSpPr>
              <a:cxnSpLocks/>
              <a:stCxn id="6" idx="2"/>
              <a:endCxn id="35" idx="0"/>
            </p:cNvCxnSpPr>
            <p:nvPr/>
          </p:nvCxnSpPr>
          <p:spPr>
            <a:xfrm>
              <a:off x="1201376" y="9275230"/>
              <a:ext cx="0" cy="1813999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04AF937-ACA2-6408-31D9-185B0D2A54AC}"/>
                </a:ext>
              </a:extLst>
            </p:cNvPr>
            <p:cNvCxnSpPr>
              <a:cxnSpLocks/>
              <a:stCxn id="7" idx="2"/>
              <a:endCxn id="36" idx="0"/>
            </p:cNvCxnSpPr>
            <p:nvPr/>
          </p:nvCxnSpPr>
          <p:spPr>
            <a:xfrm>
              <a:off x="2658488" y="10580597"/>
              <a:ext cx="0" cy="508631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4BFCC41-B562-8F08-4880-F43BA84BE079}"/>
                </a:ext>
              </a:extLst>
            </p:cNvPr>
            <p:cNvCxnSpPr>
              <a:cxnSpLocks/>
              <a:stCxn id="10" idx="2"/>
              <a:endCxn id="37" idx="0"/>
            </p:cNvCxnSpPr>
            <p:nvPr/>
          </p:nvCxnSpPr>
          <p:spPr>
            <a:xfrm flipH="1">
              <a:off x="5135479" y="10306178"/>
              <a:ext cx="677525" cy="777461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F673CF3-02B8-697A-4779-27C65F937071}"/>
                </a:ext>
              </a:extLst>
            </p:cNvPr>
            <p:cNvCxnSpPr>
              <a:cxnSpLocks/>
              <a:stCxn id="35" idx="2"/>
              <a:endCxn id="38" idx="0"/>
            </p:cNvCxnSpPr>
            <p:nvPr/>
          </p:nvCxnSpPr>
          <p:spPr>
            <a:xfrm>
              <a:off x="1201376" y="12476833"/>
              <a:ext cx="0" cy="32827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0BE37E-414C-C9B3-9B5D-39CB9E952FA9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2658488" y="11995426"/>
              <a:ext cx="0" cy="809682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CCACD1-A836-C57B-E827-2E5396603F99}"/>
                </a:ext>
              </a:extLst>
            </p:cNvPr>
            <p:cNvSpPr/>
            <p:nvPr/>
          </p:nvSpPr>
          <p:spPr>
            <a:xfrm>
              <a:off x="547424" y="11089229"/>
              <a:ext cx="1307905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보상 시스템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멘토수당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부활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적극적 보상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76C0AAF-4C0B-AB5D-27F3-C2B61E0D622C}"/>
                </a:ext>
              </a:extLst>
            </p:cNvPr>
            <p:cNvSpPr/>
            <p:nvPr/>
          </p:nvSpPr>
          <p:spPr>
            <a:xfrm>
              <a:off x="2004536" y="11089229"/>
              <a:ext cx="1307905" cy="906197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리더십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리더 선택 제도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131F21-22B9-E07B-E50A-8CFB9F416203}"/>
                </a:ext>
              </a:extLst>
            </p:cNvPr>
            <p:cNvSpPr/>
            <p:nvPr/>
          </p:nvSpPr>
          <p:spPr>
            <a:xfrm>
              <a:off x="4457954" y="11083639"/>
              <a:ext cx="1355049" cy="2315443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보상 시스템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타 팀 감사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(Thanks)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제도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건당 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5,000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원  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  지급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매월 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건 제한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CF921D9-85F8-9353-31B9-B8D63CCA3507}"/>
                </a:ext>
              </a:extLst>
            </p:cNvPr>
            <p:cNvSpPr/>
            <p:nvPr/>
          </p:nvSpPr>
          <p:spPr>
            <a:xfrm>
              <a:off x="547424" y="12805108"/>
              <a:ext cx="1307905" cy="1498513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육성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학습 시스템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사내강사 제도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지원금 극대화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9B3DFD-EAA8-7BCA-F0CF-8A3C43D0173D}"/>
                </a:ext>
              </a:extLst>
            </p:cNvPr>
            <p:cNvSpPr/>
            <p:nvPr/>
          </p:nvSpPr>
          <p:spPr>
            <a:xfrm>
              <a:off x="2004536" y="12805108"/>
              <a:ext cx="1307905" cy="2796721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업무절차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출근 후 금일업무계획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30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분 단위 수립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퇴근 전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금일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  진행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 정리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  /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익일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업무계획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 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리스트업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7641A3B-CAFC-0AE6-DFFA-E288F5E6E900}"/>
                </a:ext>
              </a:extLst>
            </p:cNvPr>
            <p:cNvSpPr/>
            <p:nvPr/>
          </p:nvSpPr>
          <p:spPr>
            <a:xfrm>
              <a:off x="5992853" y="11767464"/>
              <a:ext cx="1283673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 절차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</a:t>
              </a: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미팅시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칭찬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개인면담시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비판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B5E2563-BEC6-C7EB-DF2D-647165E79878}"/>
                </a:ext>
              </a:extLst>
            </p:cNvPr>
            <p:cNvSpPr/>
            <p:nvPr/>
          </p:nvSpPr>
          <p:spPr>
            <a:xfrm>
              <a:off x="5289279" y="13691526"/>
              <a:ext cx="1283673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피드백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협업 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팀워크 포인트 제도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운영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BFC48-E628-E4E5-4392-CE960A63B986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 flipH="1">
              <a:off x="5931116" y="13155068"/>
              <a:ext cx="703574" cy="53645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8D64C6-85B6-307B-E94F-BBF364EB720A}"/>
                </a:ext>
              </a:extLst>
            </p:cNvPr>
            <p:cNvSpPr/>
            <p:nvPr/>
          </p:nvSpPr>
          <p:spPr>
            <a:xfrm>
              <a:off x="12384009" y="8101673"/>
              <a:ext cx="1355049" cy="1556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상호존중과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예의 바른 소통을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A7A20DB-F16E-76E8-C78C-AB15E2D57713}"/>
                </a:ext>
              </a:extLst>
            </p:cNvPr>
            <p:cNvSpPr/>
            <p:nvPr/>
          </p:nvSpPr>
          <p:spPr>
            <a:xfrm>
              <a:off x="3885198" y="15544211"/>
              <a:ext cx="1355049" cy="1498515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보상 시스템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분기별 조기퇴근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최다 칭찬수상자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7AF57E2-F38D-135C-8AFC-19DED48FD372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 flipH="1">
              <a:off x="4562723" y="15079129"/>
              <a:ext cx="1368393" cy="465081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859FBC8-066E-A4F4-DCDC-8371DCFC87AD}"/>
                </a:ext>
              </a:extLst>
            </p:cNvPr>
            <p:cNvCxnSpPr>
              <a:cxnSpLocks/>
              <a:stCxn id="10" idx="2"/>
              <a:endCxn id="40" idx="0"/>
            </p:cNvCxnSpPr>
            <p:nvPr/>
          </p:nvCxnSpPr>
          <p:spPr>
            <a:xfrm>
              <a:off x="5813004" y="10306178"/>
              <a:ext cx="821685" cy="1461286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F26A004-3103-8168-B4C5-2D5D9692BB8D}"/>
                </a:ext>
              </a:extLst>
            </p:cNvPr>
            <p:cNvCxnSpPr>
              <a:cxnSpLocks/>
              <a:stCxn id="37" idx="2"/>
              <a:endCxn id="45" idx="0"/>
            </p:cNvCxnSpPr>
            <p:nvPr/>
          </p:nvCxnSpPr>
          <p:spPr>
            <a:xfrm flipH="1">
              <a:off x="4562723" y="13399082"/>
              <a:ext cx="572756" cy="2145129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6386E33-6320-8941-E474-74A6AA8F19EF}"/>
                </a:ext>
              </a:extLst>
            </p:cNvPr>
            <p:cNvSpPr/>
            <p:nvPr/>
          </p:nvSpPr>
          <p:spPr>
            <a:xfrm>
              <a:off x="7323660" y="11191210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규정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철학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내가 할 수 있는 일을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먼저 찾는다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29E7313-6960-26F7-AC38-BD5D4CF0AFE3}"/>
                </a:ext>
              </a:extLst>
            </p:cNvPr>
            <p:cNvCxnSpPr>
              <a:cxnSpLocks/>
              <a:stCxn id="13" idx="2"/>
              <a:endCxn id="49" idx="0"/>
            </p:cNvCxnSpPr>
            <p:nvPr/>
          </p:nvCxnSpPr>
          <p:spPr>
            <a:xfrm>
              <a:off x="7392554" y="9187383"/>
              <a:ext cx="608631" cy="2003827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0C1EFA8-E858-5C4F-661C-83A40D3DCFAE}"/>
                </a:ext>
              </a:extLst>
            </p:cNvPr>
            <p:cNvCxnSpPr>
              <a:cxnSpLocks/>
              <a:stCxn id="12" idx="2"/>
              <a:endCxn id="49" idx="0"/>
            </p:cNvCxnSpPr>
            <p:nvPr/>
          </p:nvCxnSpPr>
          <p:spPr>
            <a:xfrm flipH="1">
              <a:off x="8001185" y="10427936"/>
              <a:ext cx="542715" cy="763274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63E8BD7-4106-2A72-A870-E4079FB80E76}"/>
                </a:ext>
              </a:extLst>
            </p:cNvPr>
            <p:cNvSpPr/>
            <p:nvPr/>
          </p:nvSpPr>
          <p:spPr>
            <a:xfrm>
              <a:off x="10884523" y="10961229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 절차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경청 의무제도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팀장 발언금지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DDA43BD-8163-4EFF-58DC-AEDEAAA1D2A2}"/>
                </a:ext>
              </a:extLst>
            </p:cNvPr>
            <p:cNvSpPr/>
            <p:nvPr/>
          </p:nvSpPr>
          <p:spPr>
            <a:xfrm>
              <a:off x="15318608" y="8101673"/>
              <a:ext cx="1355049" cy="1556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청렴하고 정직한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업무 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rPr>
                <a:t>수행을 한다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AB26896-5690-2D91-1789-D233813537B4}"/>
                </a:ext>
              </a:extLst>
            </p:cNvPr>
            <p:cNvCxnSpPr>
              <a:cxnSpLocks/>
              <a:stCxn id="18" idx="2"/>
              <a:endCxn id="52" idx="0"/>
            </p:cNvCxnSpPr>
            <p:nvPr/>
          </p:nvCxnSpPr>
          <p:spPr>
            <a:xfrm flipH="1">
              <a:off x="11562048" y="9187383"/>
              <a:ext cx="1" cy="177384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E29A54-C252-3A2D-EA3D-69577C5BB9BE}"/>
                </a:ext>
              </a:extLst>
            </p:cNvPr>
            <p:cNvSpPr/>
            <p:nvPr/>
          </p:nvSpPr>
          <p:spPr>
            <a:xfrm>
              <a:off x="15318608" y="13034985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리더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업무관리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업무를 세부적으로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구분하여 관리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A492364-F42F-E1BD-3B7A-DACB2BCFCD44}"/>
                </a:ext>
              </a:extLst>
            </p:cNvPr>
            <p:cNvSpPr/>
            <p:nvPr/>
          </p:nvSpPr>
          <p:spPr>
            <a:xfrm>
              <a:off x="15318608" y="11089229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리더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업무분배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월 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 업무분장 배분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애로사항 청취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E611A71-4DCA-454D-8BA9-8545B7B5B350}"/>
                </a:ext>
              </a:extLst>
            </p:cNvPr>
            <p:cNvSpPr/>
            <p:nvPr/>
          </p:nvSpPr>
          <p:spPr>
            <a:xfrm>
              <a:off x="15318608" y="14820471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업무분배 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투명하고 공정한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 배분 공식화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D6EFA86-B552-0792-21FF-077167ACB9C4}"/>
                </a:ext>
              </a:extLst>
            </p:cNvPr>
            <p:cNvSpPr/>
            <p:nvPr/>
          </p:nvSpPr>
          <p:spPr>
            <a:xfrm>
              <a:off x="12384009" y="13047165"/>
              <a:ext cx="1355049" cy="1387604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 절차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방식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]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상대 비난 금지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(</a:t>
              </a: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EA56702-D481-944C-A71A-F1CE39B547C0}"/>
                </a:ext>
              </a:extLst>
            </p:cNvPr>
            <p:cNvCxnSpPr>
              <a:cxnSpLocks/>
              <a:stCxn id="44" idx="2"/>
              <a:endCxn id="81" idx="0"/>
            </p:cNvCxnSpPr>
            <p:nvPr/>
          </p:nvCxnSpPr>
          <p:spPr>
            <a:xfrm>
              <a:off x="13061534" y="9657910"/>
              <a:ext cx="0" cy="338925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D01C221-A0E7-CEA8-9378-2DBEE9F92AC2}"/>
                </a:ext>
              </a:extLst>
            </p:cNvPr>
            <p:cNvCxnSpPr>
              <a:cxnSpLocks/>
              <a:stCxn id="54" idx="2"/>
              <a:endCxn id="79" idx="0"/>
            </p:cNvCxnSpPr>
            <p:nvPr/>
          </p:nvCxnSpPr>
          <p:spPr>
            <a:xfrm>
              <a:off x="15996133" y="9657910"/>
              <a:ext cx="0" cy="143131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C77500C-82D0-9AD5-31CF-2E050B165D9F}"/>
                </a:ext>
              </a:extLst>
            </p:cNvPr>
            <p:cNvCxnSpPr>
              <a:cxnSpLocks/>
              <a:stCxn id="79" idx="2"/>
              <a:endCxn id="56" idx="0"/>
            </p:cNvCxnSpPr>
            <p:nvPr/>
          </p:nvCxnSpPr>
          <p:spPr>
            <a:xfrm>
              <a:off x="15996133" y="12476833"/>
              <a:ext cx="0" cy="558152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CBA1F72-ADB0-7426-CD52-16D8CB710101}"/>
                </a:ext>
              </a:extLst>
            </p:cNvPr>
            <p:cNvCxnSpPr>
              <a:cxnSpLocks/>
              <a:stCxn id="56" idx="2"/>
              <a:endCxn id="80" idx="0"/>
            </p:cNvCxnSpPr>
            <p:nvPr/>
          </p:nvCxnSpPr>
          <p:spPr>
            <a:xfrm>
              <a:off x="15996133" y="14422589"/>
              <a:ext cx="0" cy="397882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8C9EC5F-1845-FB81-42E9-91594403D2E3}"/>
                </a:ext>
              </a:extLst>
            </p:cNvPr>
            <p:cNvSpPr/>
            <p:nvPr/>
          </p:nvSpPr>
          <p:spPr>
            <a:xfrm flipH="1">
              <a:off x="455585" y="17643449"/>
              <a:ext cx="1111722" cy="146086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함께 성장하고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서로를 존중하고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신뢰함을 느낀다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9C22A8C-F8D0-9BD7-714D-FC3C029C6AA2}"/>
                </a:ext>
              </a:extLst>
            </p:cNvPr>
            <p:cNvSpPr/>
            <p:nvPr/>
          </p:nvSpPr>
          <p:spPr>
            <a:xfrm flipH="1">
              <a:off x="1640544" y="17565285"/>
              <a:ext cx="1309699" cy="18597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멘토들이 집약한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지식을 기반으로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다음세대들이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발전해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나갈 것임을 믿는다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690994F-50DF-C598-D9D4-C8187C982C93}"/>
                </a:ext>
              </a:extLst>
            </p:cNvPr>
            <p:cNvCxnSpPr>
              <a:cxnSpLocks/>
              <a:stCxn id="38" idx="2"/>
              <a:endCxn id="139" idx="0"/>
            </p:cNvCxnSpPr>
            <p:nvPr/>
          </p:nvCxnSpPr>
          <p:spPr>
            <a:xfrm flipH="1">
              <a:off x="1011446" y="14303621"/>
              <a:ext cx="189930" cy="333982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ADF92D-39B1-651F-6D81-F4DC5325E9DC}"/>
                </a:ext>
              </a:extLst>
            </p:cNvPr>
            <p:cNvCxnSpPr>
              <a:cxnSpLocks/>
              <a:stCxn id="38" idx="2"/>
              <a:endCxn id="140" idx="0"/>
            </p:cNvCxnSpPr>
            <p:nvPr/>
          </p:nvCxnSpPr>
          <p:spPr>
            <a:xfrm>
              <a:off x="1201376" y="14303621"/>
              <a:ext cx="1094017" cy="326166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0B84B0E-9EEA-9AA2-40EC-FA1101014B81}"/>
                </a:ext>
              </a:extLst>
            </p:cNvPr>
            <p:cNvSpPr/>
            <p:nvPr/>
          </p:nvSpPr>
          <p:spPr>
            <a:xfrm flipH="1">
              <a:off x="3023479" y="17370924"/>
              <a:ext cx="1586648" cy="22124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내부 혹은 조직의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업무부하가 있는지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확인하고 협력과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배려를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통해 효율적인 업무를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볼 수 있음을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A48DEBB1-B346-704A-E82B-5F600D72FF35}"/>
                </a:ext>
              </a:extLst>
            </p:cNvPr>
            <p:cNvSpPr/>
            <p:nvPr/>
          </p:nvSpPr>
          <p:spPr>
            <a:xfrm flipH="1">
              <a:off x="4711246" y="17352127"/>
              <a:ext cx="1586648" cy="22124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칭찬이 외부적인 보상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없이도 스스로에 대한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만족감과 성취감을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느끼게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하여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내적인 동기를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강화함을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7DC2E64-B935-05CB-FE5C-E83C3DAABEA6}"/>
                </a:ext>
              </a:extLst>
            </p:cNvPr>
            <p:cNvSpPr/>
            <p:nvPr/>
          </p:nvSpPr>
          <p:spPr>
            <a:xfrm flipH="1">
              <a:off x="6374728" y="17500938"/>
              <a:ext cx="1586648" cy="18215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나 </a:t>
              </a: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혼자서가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아니라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팀 부문의 협업을 통해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수행했을 때 더 나을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것임을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57383EE-A677-BD59-7512-2BF79AB5577D}"/>
                </a:ext>
              </a:extLst>
            </p:cNvPr>
            <p:cNvSpPr/>
            <p:nvPr/>
          </p:nvSpPr>
          <p:spPr>
            <a:xfrm flipH="1">
              <a:off x="8038210" y="17265797"/>
              <a:ext cx="1586648" cy="13685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부서간 개인간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SILO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없이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One Team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정신을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공유한다고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C317AAC-9EC6-4061-FD18-2B5E49E16DF7}"/>
                </a:ext>
              </a:extLst>
            </p:cNvPr>
            <p:cNvSpPr/>
            <p:nvPr/>
          </p:nvSpPr>
          <p:spPr>
            <a:xfrm flipH="1">
              <a:off x="8982774" y="18693308"/>
              <a:ext cx="2100265" cy="8511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내가 아는 것이 당연히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누구나 아는 것은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아님을 느낀다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35421CD-933F-97A3-9061-0DBDAF96566F}"/>
                </a:ext>
              </a:extLst>
            </p:cNvPr>
            <p:cNvSpPr/>
            <p:nvPr/>
          </p:nvSpPr>
          <p:spPr>
            <a:xfrm flipH="1">
              <a:off x="10207382" y="17265797"/>
              <a:ext cx="1454809" cy="13685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 err="1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회의시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선후배간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서로의 의견을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존중하는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사람임을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D3ED0A0-9693-AFBD-9C5D-3EB312927ACF}"/>
                </a:ext>
              </a:extLst>
            </p:cNvPr>
            <p:cNvSpPr/>
            <p:nvPr/>
          </p:nvSpPr>
          <p:spPr>
            <a:xfrm flipH="1">
              <a:off x="11712454" y="17423727"/>
              <a:ext cx="1454809" cy="17607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다양한 개인적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특성을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가진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구성원의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존재를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인정하고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그들의 의견을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존중함을 느낀다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12073A2-2666-581A-FCBF-E96453247837}"/>
                </a:ext>
              </a:extLst>
            </p:cNvPr>
            <p:cNvSpPr/>
            <p:nvPr/>
          </p:nvSpPr>
          <p:spPr>
            <a:xfrm flipH="1">
              <a:off x="13194316" y="17423727"/>
              <a:ext cx="1454809" cy="17607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타인을 존중하고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성숙한 개체로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수평적 관계를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지향함을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D1A4515-8F13-0871-1D75-FA7259A7A654}"/>
                </a:ext>
              </a:extLst>
            </p:cNvPr>
            <p:cNvSpPr/>
            <p:nvPr/>
          </p:nvSpPr>
          <p:spPr>
            <a:xfrm flipH="1">
              <a:off x="14679925" y="17423725"/>
              <a:ext cx="1602646" cy="17607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각자의 업무 중요도를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인정하고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본인의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업무를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다른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구성원에게 넘기지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않는 사람임을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CA61C26-4C27-0EE6-2E32-50806D1E090D}"/>
                </a:ext>
              </a:extLst>
            </p:cNvPr>
            <p:cNvSpPr/>
            <p:nvPr/>
          </p:nvSpPr>
          <p:spPr>
            <a:xfrm flipH="1">
              <a:off x="16328674" y="17423727"/>
              <a:ext cx="1097842" cy="13685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나와 상대방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우리 모두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정직함을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30A45D-92E3-D75C-752A-A2F5546D03B4}"/>
                </a:ext>
              </a:extLst>
            </p:cNvPr>
            <p:cNvSpPr/>
            <p:nvPr/>
          </p:nvSpPr>
          <p:spPr>
            <a:xfrm flipH="1">
              <a:off x="17476365" y="17423727"/>
              <a:ext cx="1454809" cy="181741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우리가 곧 고객이고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고객이 곧 우리라는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생각으로</a:t>
              </a:r>
              <a:r>
                <a:rPr lang="en-US" altLang="ko-KR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역지사지의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마음으로 일함을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D44457D2-5BDC-9056-9B50-F89AA70D0730}"/>
                </a:ext>
              </a:extLst>
            </p:cNvPr>
            <p:cNvSpPr/>
            <p:nvPr/>
          </p:nvSpPr>
          <p:spPr>
            <a:xfrm flipH="1">
              <a:off x="18958227" y="17423725"/>
              <a:ext cx="1120472" cy="9903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>
              <a:noAutofit/>
            </a:bodyPr>
            <a:lstStyle/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업무처리 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과정의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indent="0" algn="ctr">
                <a:spcBef>
                  <a:spcPts val="300"/>
                </a:spcBef>
              </a:pPr>
              <a:r>
                <a:rPr lang="ko-KR" altLang="en-US" sz="11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투명성을 믿는다</a:t>
              </a:r>
              <a:endParaRPr lang="en-US" altLang="ko-KR" sz="11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B5403FD5-F78B-A4BD-D02A-6CB59D08538B}"/>
                </a:ext>
              </a:extLst>
            </p:cNvPr>
            <p:cNvCxnSpPr>
              <a:cxnSpLocks/>
              <a:stCxn id="39" idx="2"/>
              <a:endCxn id="148" idx="0"/>
            </p:cNvCxnSpPr>
            <p:nvPr/>
          </p:nvCxnSpPr>
          <p:spPr>
            <a:xfrm>
              <a:off x="2658488" y="15601828"/>
              <a:ext cx="1158315" cy="1769095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3A63EE72-2D59-22F8-0202-60AA847F919F}"/>
                </a:ext>
              </a:extLst>
            </p:cNvPr>
            <p:cNvCxnSpPr>
              <a:cxnSpLocks/>
              <a:stCxn id="42" idx="2"/>
              <a:endCxn id="149" idx="0"/>
            </p:cNvCxnSpPr>
            <p:nvPr/>
          </p:nvCxnSpPr>
          <p:spPr>
            <a:xfrm flipH="1">
              <a:off x="5504569" y="15079129"/>
              <a:ext cx="426546" cy="2272997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FE1BA700-1724-4519-7156-65FB11152DE7}"/>
                </a:ext>
              </a:extLst>
            </p:cNvPr>
            <p:cNvCxnSpPr>
              <a:cxnSpLocks/>
              <a:stCxn id="150" idx="0"/>
              <a:endCxn id="49" idx="2"/>
            </p:cNvCxnSpPr>
            <p:nvPr/>
          </p:nvCxnSpPr>
          <p:spPr>
            <a:xfrm flipV="1">
              <a:off x="7168051" y="12578814"/>
              <a:ext cx="833134" cy="4922124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0937633-BEB0-3CF7-5A76-444B758EBE3B}"/>
                </a:ext>
              </a:extLst>
            </p:cNvPr>
            <p:cNvCxnSpPr>
              <a:cxnSpLocks/>
              <a:stCxn id="158" idx="0"/>
              <a:endCxn id="49" idx="2"/>
            </p:cNvCxnSpPr>
            <p:nvPr/>
          </p:nvCxnSpPr>
          <p:spPr>
            <a:xfrm flipH="1" flipV="1">
              <a:off x="8001185" y="12578814"/>
              <a:ext cx="830348" cy="4686983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E4144EBF-3749-7976-FAAA-6458B96E8BB7}"/>
                </a:ext>
              </a:extLst>
            </p:cNvPr>
            <p:cNvCxnSpPr>
              <a:cxnSpLocks/>
              <a:stCxn id="12" idx="2"/>
              <a:endCxn id="159" idx="0"/>
            </p:cNvCxnSpPr>
            <p:nvPr/>
          </p:nvCxnSpPr>
          <p:spPr>
            <a:xfrm>
              <a:off x="8543900" y="10427936"/>
              <a:ext cx="1489006" cy="8265372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4D97FA0F-B814-9F9D-2FFC-29D60A91FFCF}"/>
                </a:ext>
              </a:extLst>
            </p:cNvPr>
            <p:cNvCxnSpPr>
              <a:cxnSpLocks/>
              <a:stCxn id="52" idx="2"/>
              <a:endCxn id="160" idx="0"/>
            </p:cNvCxnSpPr>
            <p:nvPr/>
          </p:nvCxnSpPr>
          <p:spPr>
            <a:xfrm flipH="1">
              <a:off x="10934786" y="12348832"/>
              <a:ext cx="627262" cy="4916964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5948759F-0A1E-9538-3DB3-9AC5F6C61549}"/>
                </a:ext>
              </a:extLst>
            </p:cNvPr>
            <p:cNvCxnSpPr>
              <a:cxnSpLocks/>
              <a:stCxn id="81" idx="2"/>
              <a:endCxn id="161" idx="0"/>
            </p:cNvCxnSpPr>
            <p:nvPr/>
          </p:nvCxnSpPr>
          <p:spPr>
            <a:xfrm flipH="1">
              <a:off x="12439859" y="14434769"/>
              <a:ext cx="621675" cy="298895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6A705316-E43D-13E0-6E8A-7D0842171349}"/>
                </a:ext>
              </a:extLst>
            </p:cNvPr>
            <p:cNvCxnSpPr>
              <a:cxnSpLocks/>
              <a:stCxn id="81" idx="2"/>
              <a:endCxn id="162" idx="0"/>
            </p:cNvCxnSpPr>
            <p:nvPr/>
          </p:nvCxnSpPr>
          <p:spPr>
            <a:xfrm>
              <a:off x="13061534" y="14434769"/>
              <a:ext cx="860187" cy="2988958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1B74FF7-941D-2BEC-4E9D-241251D728ED}"/>
                </a:ext>
              </a:extLst>
            </p:cNvPr>
            <p:cNvCxnSpPr>
              <a:cxnSpLocks/>
              <a:stCxn id="80" idx="2"/>
              <a:endCxn id="166" idx="0"/>
            </p:cNvCxnSpPr>
            <p:nvPr/>
          </p:nvCxnSpPr>
          <p:spPr>
            <a:xfrm>
              <a:off x="15996133" y="16208075"/>
              <a:ext cx="3522329" cy="1215650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4C5E89E3-4A31-6678-CA1A-8927EB346322}"/>
                </a:ext>
              </a:extLst>
            </p:cNvPr>
            <p:cNvCxnSpPr>
              <a:cxnSpLocks/>
              <a:stCxn id="80" idx="2"/>
              <a:endCxn id="165" idx="0"/>
            </p:cNvCxnSpPr>
            <p:nvPr/>
          </p:nvCxnSpPr>
          <p:spPr>
            <a:xfrm>
              <a:off x="15996133" y="16208075"/>
              <a:ext cx="2207636" cy="1215653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2E2117B9-FD40-5AD1-B004-88B64AD1BDF2}"/>
                </a:ext>
              </a:extLst>
            </p:cNvPr>
            <p:cNvCxnSpPr>
              <a:cxnSpLocks/>
              <a:stCxn id="80" idx="2"/>
              <a:endCxn id="164" idx="0"/>
            </p:cNvCxnSpPr>
            <p:nvPr/>
          </p:nvCxnSpPr>
          <p:spPr>
            <a:xfrm>
              <a:off x="15996133" y="16208075"/>
              <a:ext cx="881461" cy="1215653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B3CE911B-98F5-F940-DF02-27D38D8FD3C2}"/>
                </a:ext>
              </a:extLst>
            </p:cNvPr>
            <p:cNvCxnSpPr>
              <a:cxnSpLocks/>
              <a:stCxn id="80" idx="2"/>
              <a:endCxn id="163" idx="0"/>
            </p:cNvCxnSpPr>
            <p:nvPr/>
          </p:nvCxnSpPr>
          <p:spPr>
            <a:xfrm flipH="1">
              <a:off x="15481248" y="16208075"/>
              <a:ext cx="514885" cy="1215650"/>
            </a:xfrm>
            <a:prstGeom prst="line">
              <a:avLst/>
            </a:prstGeom>
            <a:noFill/>
            <a:ln w="571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61" name="그림 260">
            <a:extLst>
              <a:ext uri="{FF2B5EF4-FFF2-40B4-BE49-F238E27FC236}">
                <a16:creationId xmlns:a16="http://schemas.microsoft.com/office/drawing/2014/main" id="{17E2C29A-6189-3AD1-ED37-F24AC762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54" y="1964625"/>
            <a:ext cx="7716629" cy="45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64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사용자 지정 6">
      <a:majorFont>
        <a:latin typeface="페이퍼로지 4 Regular"/>
        <a:ea typeface="페이퍼로지 4 Regular"/>
        <a:cs typeface=""/>
      </a:majorFont>
      <a:minorFont>
        <a:latin typeface="페이퍼로지 2 ExtraLight"/>
        <a:ea typeface="페이퍼로지 2 ExtraLight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40639" indent="40639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40639" indent="40639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40639" indent="40639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40639" indent="40639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8999</Words>
  <Application>Microsoft Office PowerPoint</Application>
  <PresentationFormat>A4 용지(210x297mm)</PresentationFormat>
  <Paragraphs>1327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Lucida Grande</vt:lpstr>
      <vt:lpstr>나눔스퀘어 네오 Bold</vt:lpstr>
      <vt:lpstr>나눔스퀘어 네오 Regular</vt:lpstr>
      <vt:lpstr>나눔스퀘어_ac ExtraBold</vt:lpstr>
      <vt:lpstr>Malgun Gothic</vt:lpstr>
      <vt:lpstr>페이퍼로지 3 Light</vt:lpstr>
      <vt:lpstr>페이퍼로지 4 Regular</vt:lpstr>
      <vt:lpstr>페이퍼로지 5 Medium</vt:lpstr>
      <vt:lpstr>페이퍼로지 6 SemiBold</vt:lpstr>
      <vt:lpstr>페이퍼로지 7 Bold</vt:lpstr>
      <vt:lpstr>Arial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Yeonggyu Ahn</dc:creator>
  <cp:lastModifiedBy>Yeonggyu Ahn</cp:lastModifiedBy>
  <cp:revision>384</cp:revision>
  <dcterms:modified xsi:type="dcterms:W3CDTF">2025-09-11T08:02:09Z</dcterms:modified>
</cp:coreProperties>
</file>